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456" r:id="rId2"/>
    <p:sldId id="317" r:id="rId3"/>
    <p:sldId id="261" r:id="rId4"/>
    <p:sldId id="266" r:id="rId5"/>
    <p:sldId id="267" r:id="rId6"/>
    <p:sldId id="391" r:id="rId7"/>
    <p:sldId id="429" r:id="rId8"/>
    <p:sldId id="427" r:id="rId9"/>
    <p:sldId id="447" r:id="rId10"/>
    <p:sldId id="442" r:id="rId11"/>
    <p:sldId id="451" r:id="rId12"/>
    <p:sldId id="425" r:id="rId13"/>
    <p:sldId id="445" r:id="rId14"/>
    <p:sldId id="449" r:id="rId15"/>
    <p:sldId id="450" r:id="rId16"/>
    <p:sldId id="281" r:id="rId17"/>
    <p:sldId id="397" r:id="rId18"/>
    <p:sldId id="292" r:id="rId19"/>
    <p:sldId id="287" r:id="rId20"/>
    <p:sldId id="283" r:id="rId21"/>
    <p:sldId id="291" r:id="rId22"/>
    <p:sldId id="297" r:id="rId23"/>
    <p:sldId id="452" r:id="rId24"/>
    <p:sldId id="423" r:id="rId25"/>
    <p:sldId id="326" r:id="rId26"/>
    <p:sldId id="412" r:id="rId27"/>
    <p:sldId id="413" r:id="rId28"/>
    <p:sldId id="414" r:id="rId29"/>
    <p:sldId id="415" r:id="rId30"/>
    <p:sldId id="416" r:id="rId31"/>
    <p:sldId id="417" r:id="rId32"/>
    <p:sldId id="443" r:id="rId33"/>
    <p:sldId id="418" r:id="rId34"/>
    <p:sldId id="410" r:id="rId35"/>
    <p:sldId id="433" r:id="rId36"/>
    <p:sldId id="434" r:id="rId37"/>
    <p:sldId id="422" r:id="rId38"/>
    <p:sldId id="399" r:id="rId39"/>
    <p:sldId id="400" r:id="rId40"/>
    <p:sldId id="401" r:id="rId41"/>
    <p:sldId id="357" r:id="rId42"/>
    <p:sldId id="419" r:id="rId43"/>
    <p:sldId id="453" r:id="rId44"/>
    <p:sldId id="454" r:id="rId45"/>
    <p:sldId id="455" r:id="rId46"/>
    <p:sldId id="377" r:id="rId47"/>
    <p:sldId id="402" r:id="rId48"/>
    <p:sldId id="408" r:id="rId49"/>
    <p:sldId id="389" r:id="rId50"/>
    <p:sldId id="440" r:id="rId51"/>
    <p:sldId id="437" r:id="rId52"/>
    <p:sldId id="441" r:id="rId53"/>
    <p:sldId id="439" r:id="rId54"/>
    <p:sldId id="388" r:id="rId55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DEF8"/>
    <a:srgbClr val="AAE3A1"/>
    <a:srgbClr val="F0B6B6"/>
    <a:srgbClr val="0000FF"/>
    <a:srgbClr val="FF0000"/>
    <a:srgbClr val="F4FCA6"/>
    <a:srgbClr val="EDFA76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fld id="{ADDB734C-969B-4496-9F61-B83C136D2BF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4A1DDB-9311-42A4-9E50-E975C7E098DB}" type="slidenum">
              <a:rPr lang="en-US"/>
              <a:pPr/>
              <a:t>25</a:t>
            </a:fld>
            <a:endParaRPr lang="en-US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9974B-0AC0-4B4D-B26F-D1B4E2C02D65}" type="slidenum">
              <a:rPr lang="en-US"/>
              <a:pPr/>
              <a:t>50</a:t>
            </a:fld>
            <a:endParaRPr lang="en-US"/>
          </a:p>
        </p:txBody>
      </p:sp>
      <p:sp>
        <p:nvSpPr>
          <p:cNvPr id="251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09D3C-4433-4DC4-9E39-DC0553435968}" type="slidenum">
              <a:rPr lang="en-US"/>
              <a:pPr/>
              <a:t>51</a:t>
            </a:fld>
            <a:endParaRPr lang="en-US"/>
          </a:p>
        </p:txBody>
      </p:sp>
      <p:sp>
        <p:nvSpPr>
          <p:cNvPr id="245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951A1-674E-4788-927C-E46403DA4700}" type="slidenum">
              <a:rPr lang="en-US"/>
              <a:pPr/>
              <a:t>52</a:t>
            </a:fld>
            <a:endParaRPr lang="en-US"/>
          </a:p>
        </p:txBody>
      </p:sp>
      <p:sp>
        <p:nvSpPr>
          <p:cNvPr id="253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7246B-54BC-45AC-8678-B7077F848FB3}" type="slidenum">
              <a:rPr lang="en-US"/>
              <a:pPr/>
              <a:t>53</a:t>
            </a:fld>
            <a:endParaRPr lang="en-US"/>
          </a:p>
        </p:txBody>
      </p:sp>
      <p:sp>
        <p:nvSpPr>
          <p:cNvPr id="249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1C984-57B7-4CAC-846D-8B56E743FB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F8EA-8A67-480C-8C6C-079D3E7E1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61CE6-04A8-493A-9F27-DDBEB7E2CF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68E8DC-6BEA-4750-B4F4-8409D9F21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B047B-272E-4CE3-BD66-78921E703A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A402D-139A-4B5B-8CAB-A484806C76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BDEB-4BC1-4D94-8124-C39CAE014D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291F1-8092-469D-80C3-EADC145F54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C16EF-38C6-44CF-9978-12CFF24EC0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7F3EC-D89E-41C1-AB62-9859A931A9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BD008-A3CF-4FD3-8ED9-F9E9525655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07514-B900-49AA-BB42-E424B4AE5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+mn-lt"/>
              </a:defRPr>
            </a:lvl1pPr>
          </a:lstStyle>
          <a:p>
            <a:fld id="{1E1B67C7-4B4C-4C56-B50A-29B08E466C5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vatgia.com/raovat/3364/2722877/tu-bep-hien-dai-lam-bang-go-tu-nhie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vietnamnet.vn/chinhtri/2008/04/780010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thoitietnguyhiem.net/default.aspx?ItemID=548&amp;Category=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thoitietnguyhiem.net/news/imagesnews/han020807.jp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://images.google.com.vn/imgres?imgurl=http://www.tinmoi.vn/img.php/1/200709/original/images1408499_vooc_CMS.jpg&amp;imgrefurl=http://www.tinmoi.vn/index.php/s/khoahoc/tdsk/2007/09/740513/&amp;h=400&amp;w=300&amp;sz=30&amp;hl=vi&amp;start=2&amp;tbnid=OgULI3n_GV5QhM:&amp;tbnh=124&amp;tbnw=93&amp;prev=/images%3Fq%3Dvooc%26gbv%3D2%26hl%3Dvi%26sa%3DG" TargetMode="Externa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1.jpeg"/><Relationship Id="rId2" Type="http://schemas.openxmlformats.org/officeDocument/2006/relationships/hyperlink" Target="http://vietnamnet.vn/chinhtri/2008/04/78001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vietnamnet.vn/dataimages/200710/original/images1440008_mualut26.jpg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http://www.thoitietnguyhiem.net/news/imagesnews/han020807.jpg" TargetMode="External"/><Relationship Id="rId3" Type="http://schemas.openxmlformats.org/officeDocument/2006/relationships/image" Target="../media/image52.jpeg"/><Relationship Id="rId7" Type="http://schemas.openxmlformats.org/officeDocument/2006/relationships/image" Target="../media/image41.jpeg"/><Relationship Id="rId2" Type="http://schemas.openxmlformats.org/officeDocument/2006/relationships/hyperlink" Target="http://www.thoitietnguyhiem.net/default.aspx?ItemID=271&amp;Category=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oitietnguyhiem.net/default.aspx?ItemID=548&amp;Category=5" TargetMode="External"/><Relationship Id="rId5" Type="http://schemas.openxmlformats.org/officeDocument/2006/relationships/image" Target="../media/image40.jpeg"/><Relationship Id="rId4" Type="http://schemas.openxmlformats.org/officeDocument/2006/relationships/image" Target="http://www.thoitietnguyhiem.net/news/imagesnews/Hanhan1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5.jpeg"/><Relationship Id="rId7" Type="http://schemas.openxmlformats.org/officeDocument/2006/relationships/image" Target="../media/image4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hyperlink" Target="http://vi.wikipedia.org/wiki/H%C3%ACnh:Rhino-216.jpg" TargetMode="Externa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3.jpeg"/><Relationship Id="rId7" Type="http://schemas.openxmlformats.org/officeDocument/2006/relationships/image" Target="../media/image5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://images.google.com.vn/imgres?imgurl=http://www.tinmoi.vn/img.php/1/200709/original/images1408499_vooc_CMS.jpg&amp;imgrefurl=http://www.tinmoi.vn/index.php/s/khoahoc/tdsk/2007/09/740513/&amp;h=400&amp;w=300&amp;sz=30&amp;hl=vi&amp;start=2&amp;tbnid=OgULI3n_GV5QhM:&amp;tbnh=124&amp;tbnw=93&amp;prev=/images%3Fq%3Dvooc%26gbv%3D2%26hl%3Dvi%26sa%3DG" TargetMode="Externa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1330390" cy="131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381000"/>
            <a:ext cx="7239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none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none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TRƯỜNG TIỂU HỌC ÁI MỘ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595021"/>
            <a:ext cx="8534400" cy="452431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MÔN: 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KHOA HỌC –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Lớp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5</a:t>
            </a:r>
            <a:endParaRPr lang="en-US" sz="3200" b="1" u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Tiết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65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–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Tuần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33</a:t>
            </a:r>
            <a:endParaRPr lang="en-US" sz="3200" b="1" u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       TÊN </a:t>
            </a:r>
            <a:r>
              <a:rPr lang="en-US" sz="3200" b="1" u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BÀI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</a:t>
            </a:r>
          </a:p>
          <a:p>
            <a:pPr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Tác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động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con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người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đến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</a:p>
          <a:p>
            <a:pPr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môi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trường</a:t>
            </a:r>
            <a:r>
              <a:rPr lang="en-US" sz="3200" b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rừng</a:t>
            </a:r>
            <a:endParaRPr lang="en-US" sz="3200" b="1" u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u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GV </a:t>
            </a:r>
            <a:r>
              <a:rPr lang="en-US" sz="3200" b="1" i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</a:t>
            </a:r>
            <a:r>
              <a:rPr lang="en-US" sz="3200" b="1" i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hực</a:t>
            </a:r>
            <a:r>
              <a:rPr lang="en-US" sz="3200" b="1" i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u="none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hiện</a:t>
            </a:r>
            <a:r>
              <a:rPr lang="en-US" sz="3200" b="1" i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 </a:t>
            </a:r>
            <a:r>
              <a:rPr lang="en-US" sz="3200" b="1" i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Nguyễn</a:t>
            </a:r>
            <a:r>
              <a:rPr lang="en-US" sz="3200" b="1" i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Ngọc</a:t>
            </a:r>
            <a:r>
              <a:rPr lang="en-US" sz="3200" b="1" i="1" u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u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Ánh</a:t>
            </a:r>
            <a:endParaRPr lang="en-US" sz="3200" b="1" i="1" u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article_image" descr="3406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0"/>
            <a:ext cx="8763000" cy="6172200"/>
          </a:xfrm>
          <a:noFill/>
          <a:ln w="57150" cmpd="thickThin">
            <a:solidFill>
              <a:srgbClr val="0000FF"/>
            </a:solidFill>
          </a:ln>
        </p:spPr>
      </p:pic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1676400" y="6216650"/>
            <a:ext cx="48768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để làm đường</a:t>
            </a:r>
          </a:p>
        </p:txBody>
      </p:sp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taythientamdao74ji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1295400" y="6216650"/>
            <a:ext cx="6248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lấy đất làm sân gôn</a:t>
            </a:r>
          </a:p>
        </p:txBody>
      </p:sp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9" name="Picture 3" descr="1_1_5_1-NM-Phu-M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1066800" y="6216650"/>
            <a:ext cx="6324600" cy="64135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làm khu công nghiệp</a:t>
            </a: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8052" name="Picture 4" descr="20080225134919_Quangchau_500x3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600" b="1" u="none">
              <a:solidFill>
                <a:srgbClr val="0000FF"/>
              </a:solidFill>
            </a:endParaRPr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1066800" y="6216650"/>
            <a:ext cx="6324600" cy="64135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làm khu công nghiệp</a:t>
            </a:r>
          </a:p>
        </p:txBody>
      </p:sp>
      <p:sp>
        <p:nvSpPr>
          <p:cNvPr id="25805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7" name="Picture 3" descr="5-ch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990600" y="6216650"/>
            <a:ext cx="7010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làm nhà máy thuỷ điện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1" name="Picture 3" descr="DSC068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1295400" y="6216650"/>
            <a:ext cx="67818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làm nhà máy thuỷ điện</a:t>
            </a: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4217" y="1002"/>
            <a:chExt cx="1447" cy="1608"/>
          </a:xfrm>
        </p:grpSpPr>
        <p:pic>
          <p:nvPicPr>
            <p:cNvPr id="39941" name="Picture 5" descr="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17" y="1002"/>
              <a:ext cx="1447" cy="160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39942" name="Oval 6"/>
            <p:cNvSpPr>
              <a:spLocks noChangeArrowheads="1"/>
            </p:cNvSpPr>
            <p:nvPr/>
          </p:nvSpPr>
          <p:spPr bwMode="auto">
            <a:xfrm>
              <a:off x="4224" y="2352"/>
              <a:ext cx="240" cy="240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u="none">
                  <a:solidFill>
                    <a:srgbClr val="0000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0" y="0"/>
            <a:ext cx="9144000" cy="6248400"/>
            <a:chOff x="144" y="2640"/>
            <a:chExt cx="2208" cy="1680"/>
          </a:xfrm>
        </p:grpSpPr>
        <p:pic>
          <p:nvPicPr>
            <p:cNvPr id="194564" name="Picture 4" descr="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2640"/>
              <a:ext cx="2208" cy="1554"/>
            </a:xfrm>
            <a:prstGeom prst="rect">
              <a:avLst/>
            </a:prstGeom>
            <a:noFill/>
          </p:spPr>
        </p:pic>
        <p:sp>
          <p:nvSpPr>
            <p:cNvPr id="194565" name="Oval 5"/>
            <p:cNvSpPr>
              <a:spLocks noChangeArrowheads="1"/>
            </p:cNvSpPr>
            <p:nvPr/>
          </p:nvSpPr>
          <p:spPr bwMode="auto">
            <a:xfrm>
              <a:off x="1200" y="4080"/>
              <a:ext cx="240" cy="240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u="none">
                  <a:latin typeface="Arial" charset="0"/>
                  <a:cs typeface="Arial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2" name="Object 4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4343400" cy="6858000"/>
        </p:xfrm>
        <a:graphic>
          <a:graphicData uri="http://schemas.openxmlformats.org/presentationml/2006/ole">
            <p:oleObj spid="_x0000_s53252" name="Bitmap Image" r:id="rId3" imgW="4352381" imgH="2523810" progId="Paint.Picture">
              <p:embed/>
            </p:oleObj>
          </a:graphicData>
        </a:graphic>
      </p:graphicFrame>
      <p:pic>
        <p:nvPicPr>
          <p:cNvPr id="53262" name="Picture 14" descr="200848142325_084ru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895600" y="6216650"/>
            <a:ext cx="3429000" cy="64135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lấy gỗ</a:t>
            </a: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816"/>
            <a:chExt cx="5760" cy="3504"/>
          </a:xfrm>
        </p:grpSpPr>
        <p:pic>
          <p:nvPicPr>
            <p:cNvPr id="46085" name="Picture 5" descr="Tủ bếp hiện đại làm bằng gỗ tự nhiên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2688"/>
              <a:ext cx="2880" cy="16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46086" name="Picture 6" descr="san_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688"/>
              <a:ext cx="2880" cy="1632"/>
            </a:xfrm>
            <a:prstGeom prst="rect">
              <a:avLst/>
            </a:prstGeom>
            <a:noFill/>
          </p:spPr>
        </p:pic>
        <p:pic>
          <p:nvPicPr>
            <p:cNvPr id="46087" name="Picture 7" descr="170111129525398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816"/>
              <a:ext cx="2880" cy="1872"/>
            </a:xfrm>
            <a:prstGeom prst="rect">
              <a:avLst/>
            </a:prstGeom>
            <a:noFill/>
          </p:spPr>
        </p:pic>
        <p:pic>
          <p:nvPicPr>
            <p:cNvPr id="46088" name="Picture 8" descr="ANd9GcQdpJM8Ez5pDR10Lq3bCglk3dwJPqltIgb0r5gBZT-w0MnT_rvd8Q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80" y="816"/>
              <a:ext cx="2880" cy="1872"/>
            </a:xfrm>
            <a:prstGeom prst="rect">
              <a:avLst/>
            </a:prstGeom>
            <a:noFill/>
          </p:spPr>
        </p:pic>
      </p:grp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533400" y="6329363"/>
            <a:ext cx="8001000" cy="5286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Phá rừng lấy gỗ đóng các đồ dùng trong nhà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838200" y="590550"/>
            <a:ext cx="7277100" cy="933450"/>
            <a:chOff x="360" y="844"/>
            <a:chExt cx="4584" cy="588"/>
          </a:xfrm>
        </p:grpSpPr>
        <p:sp>
          <p:nvSpPr>
            <p:cNvPr id="84995" name="AutoShape 3"/>
            <p:cNvSpPr>
              <a:spLocks noChangeArrowheads="1"/>
            </p:cNvSpPr>
            <p:nvPr/>
          </p:nvSpPr>
          <p:spPr bwMode="auto">
            <a:xfrm>
              <a:off x="360" y="844"/>
              <a:ext cx="4584" cy="588"/>
            </a:xfrm>
            <a:prstGeom prst="ribbon2">
              <a:avLst>
                <a:gd name="adj1" fmla="val 18991"/>
                <a:gd name="adj2" fmla="val 52657"/>
              </a:avLst>
            </a:prstGeom>
            <a:gradFill rotWithShape="1">
              <a:gsLst>
                <a:gs pos="0">
                  <a:srgbClr val="FFCCFF"/>
                </a:gs>
                <a:gs pos="50000">
                  <a:srgbClr val="CCFF99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996" name="Rectangle 4"/>
            <p:cNvSpPr>
              <a:spLocks noChangeArrowheads="1"/>
            </p:cNvSpPr>
            <p:nvPr/>
          </p:nvSpPr>
          <p:spPr bwMode="auto">
            <a:xfrm>
              <a:off x="1200" y="854"/>
              <a:ext cx="303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/>
              <a:r>
                <a:rPr lang="en-US" sz="3600" u="none">
                  <a:solidFill>
                    <a:srgbClr val="CC0099"/>
                  </a:solidFill>
                </a:rPr>
                <a:t>Kiểm tra bài cũ:</a:t>
              </a:r>
            </a:p>
          </p:txBody>
        </p:sp>
      </p:grpSp>
      <p:grpSp>
        <p:nvGrpSpPr>
          <p:cNvPr id="85002" name="Group 10"/>
          <p:cNvGrpSpPr>
            <a:grpSpLocks/>
          </p:cNvGrpSpPr>
          <p:nvPr/>
        </p:nvGrpSpPr>
        <p:grpSpPr bwMode="auto">
          <a:xfrm>
            <a:off x="304800" y="2286000"/>
            <a:ext cx="8458200" cy="2057400"/>
            <a:chOff x="192" y="1344"/>
            <a:chExt cx="5328" cy="1296"/>
          </a:xfrm>
        </p:grpSpPr>
        <p:sp>
          <p:nvSpPr>
            <p:cNvPr id="84997" name="AutoShape 5"/>
            <p:cNvSpPr>
              <a:spLocks noChangeArrowheads="1"/>
            </p:cNvSpPr>
            <p:nvPr/>
          </p:nvSpPr>
          <p:spPr bwMode="auto">
            <a:xfrm>
              <a:off x="192" y="1344"/>
              <a:ext cx="5328" cy="1296"/>
            </a:xfrm>
            <a:prstGeom prst="cloudCallout">
              <a:avLst>
                <a:gd name="adj1" fmla="val -41875"/>
                <a:gd name="adj2" fmla="val 121912"/>
              </a:avLst>
            </a:prstGeom>
            <a:solidFill>
              <a:srgbClr val="C3E8E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3200" b="1" u="none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85000" name="Rectangle 8"/>
            <p:cNvSpPr>
              <a:spLocks noChangeArrowheads="1"/>
            </p:cNvSpPr>
            <p:nvPr/>
          </p:nvSpPr>
          <p:spPr bwMode="auto">
            <a:xfrm>
              <a:off x="960" y="1584"/>
              <a:ext cx="42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 u="none">
                  <a:solidFill>
                    <a:srgbClr val="0000FF"/>
                  </a:solidFill>
                </a:rPr>
                <a:t>1.</a:t>
              </a:r>
              <a:r>
                <a:rPr lang="en-US" sz="3200" b="1" u="none">
                  <a:solidFill>
                    <a:srgbClr val="FF0000"/>
                  </a:solidFill>
                </a:rPr>
                <a:t> </a:t>
              </a:r>
              <a:r>
                <a:rPr lang="en-US" sz="3200" b="1" u="none">
                  <a:solidFill>
                    <a:srgbClr val="0000FF"/>
                  </a:solidFill>
                </a:rPr>
                <a:t>Môi trường tự nhiên cung cấp cho con người những gì?</a:t>
              </a:r>
              <a:r>
                <a:rPr lang="en-US"/>
                <a:t> </a:t>
              </a:r>
            </a:p>
          </p:txBody>
        </p:sp>
      </p:grpSp>
      <p:grpSp>
        <p:nvGrpSpPr>
          <p:cNvPr id="85003" name="Group 11"/>
          <p:cNvGrpSpPr>
            <a:grpSpLocks/>
          </p:cNvGrpSpPr>
          <p:nvPr/>
        </p:nvGrpSpPr>
        <p:grpSpPr bwMode="auto">
          <a:xfrm>
            <a:off x="0" y="1828800"/>
            <a:ext cx="9144000" cy="3352800"/>
            <a:chOff x="0" y="2304"/>
            <a:chExt cx="5760" cy="1536"/>
          </a:xfrm>
        </p:grpSpPr>
        <p:sp>
          <p:nvSpPr>
            <p:cNvPr id="84998" name="AutoShape 6"/>
            <p:cNvSpPr>
              <a:spLocks noChangeArrowheads="1"/>
            </p:cNvSpPr>
            <p:nvPr/>
          </p:nvSpPr>
          <p:spPr bwMode="auto">
            <a:xfrm>
              <a:off x="0" y="2304"/>
              <a:ext cx="5760" cy="1536"/>
            </a:xfrm>
            <a:prstGeom prst="cloudCallout">
              <a:avLst>
                <a:gd name="adj1" fmla="val -46838"/>
                <a:gd name="adj2" fmla="val 73634"/>
              </a:avLst>
            </a:prstGeom>
            <a:solidFill>
              <a:srgbClr val="C3E8E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3200" b="1" u="none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85001" name="Rectangle 9"/>
            <p:cNvSpPr>
              <a:spLocks noChangeArrowheads="1"/>
            </p:cNvSpPr>
            <p:nvPr/>
          </p:nvSpPr>
          <p:spPr bwMode="auto">
            <a:xfrm>
              <a:off x="624" y="2544"/>
              <a:ext cx="4518" cy="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 u="none">
                  <a:solidFill>
                    <a:srgbClr val="0000FF"/>
                  </a:solidFill>
                </a:rPr>
                <a:t>2. Điều gì sẽ xảy ra nếu con người khai thác tài nguyên thiên nhiên một cách bừa bãi và thải ra môi trường nhiều chất độc hại?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1990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2448" y="2774"/>
            <a:chExt cx="3312" cy="1546"/>
          </a:xfrm>
        </p:grpSpPr>
        <p:pic>
          <p:nvPicPr>
            <p:cNvPr id="41991" name="Picture 7" descr="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48" y="2774"/>
              <a:ext cx="3312" cy="1546"/>
            </a:xfrm>
            <a:prstGeom prst="rect">
              <a:avLst/>
            </a:prstGeom>
            <a:noFill/>
          </p:spPr>
        </p:pic>
        <p:sp>
          <p:nvSpPr>
            <p:cNvPr id="41992" name="Oval 8"/>
            <p:cNvSpPr>
              <a:spLocks noChangeArrowheads="1"/>
            </p:cNvSpPr>
            <p:nvPr/>
          </p:nvSpPr>
          <p:spPr bwMode="auto">
            <a:xfrm>
              <a:off x="3984" y="4080"/>
              <a:ext cx="240" cy="240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u="none">
                  <a:latin typeface="Arial" charset="0"/>
                  <a:cs typeface="Arial" charset="0"/>
                </a:rPr>
                <a:t>4</a:t>
              </a:r>
            </a:p>
          </p:txBody>
        </p:sp>
      </p:grpSp>
      <p:pic>
        <p:nvPicPr>
          <p:cNvPr id="41993" name="Picture 9" descr="ag00355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438400"/>
            <a:ext cx="4800600" cy="286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233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2228" name="Picture 4" descr="chay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52229" name="Text Box 5"/>
            <p:cNvSpPr txBox="1">
              <a:spLocks noChangeArrowheads="1"/>
            </p:cNvSpPr>
            <p:nvPr/>
          </p:nvSpPr>
          <p:spPr bwMode="auto">
            <a:xfrm>
              <a:off x="960" y="3987"/>
              <a:ext cx="3504" cy="3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b="1" u="none">
                  <a:solidFill>
                    <a:srgbClr val="0000FF"/>
                  </a:solidFill>
                </a:rPr>
                <a:t>Cháy rừng ở tỉnh Ninh Thuận</a:t>
              </a:r>
            </a:p>
          </p:txBody>
        </p:sp>
      </p:grpSp>
      <p:grpSp>
        <p:nvGrpSpPr>
          <p:cNvPr id="52232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2230" name="Picture 6" descr="20084417344_044ru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2231" name="Text Box 7"/>
            <p:cNvSpPr txBox="1">
              <a:spLocks noChangeArrowheads="1"/>
            </p:cNvSpPr>
            <p:nvPr/>
          </p:nvSpPr>
          <p:spPr bwMode="auto">
            <a:xfrm>
              <a:off x="1584" y="3987"/>
              <a:ext cx="2688" cy="3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b="1" u="none">
                  <a:solidFill>
                    <a:srgbClr val="0000FF"/>
                  </a:solidFill>
                </a:rPr>
                <a:t>Cháy rừng ở Hà Giang</a:t>
              </a:r>
            </a:p>
          </p:txBody>
        </p:sp>
      </p:grp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khác khiến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7" name="Picture 5" descr="To-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28575">
            <a:solidFill>
              <a:srgbClr val="0000FF"/>
            </a:solidFill>
          </a:ln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600200" y="6329363"/>
            <a:ext cx="5486400" cy="5286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Rừng bị tàn phá do cháy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5220" name="Picture 4" descr="images523795_rungBinhPhuoc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1600200" y="6324600"/>
            <a:ext cx="5486400" cy="528638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Rừng bị tàn phá do cháy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1143000" y="4267200"/>
            <a:ext cx="6934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u="none">
                <a:solidFill>
                  <a:srgbClr val="FF0000"/>
                </a:solidFill>
              </a:rPr>
              <a:t>Việc phá rừng dẫn đến những hậu </a:t>
            </a:r>
          </a:p>
          <a:p>
            <a:r>
              <a:rPr lang="en-US" sz="3600" b="1" u="none">
                <a:solidFill>
                  <a:srgbClr val="FF0000"/>
                </a:solidFill>
              </a:rPr>
              <a:t>quả gì ?</a:t>
            </a:r>
          </a:p>
        </p:txBody>
      </p:sp>
      <p:grpSp>
        <p:nvGrpSpPr>
          <p:cNvPr id="226307" name="Group 3"/>
          <p:cNvGrpSpPr>
            <a:grpSpLocks/>
          </p:cNvGrpSpPr>
          <p:nvPr/>
        </p:nvGrpSpPr>
        <p:grpSpPr bwMode="auto">
          <a:xfrm>
            <a:off x="1066800" y="457200"/>
            <a:ext cx="7543800" cy="2057400"/>
            <a:chOff x="672" y="288"/>
            <a:chExt cx="4752" cy="1296"/>
          </a:xfrm>
        </p:grpSpPr>
        <p:sp>
          <p:nvSpPr>
            <p:cNvPr id="226308" name="AutoShape 4"/>
            <p:cNvSpPr>
              <a:spLocks noChangeArrowheads="1"/>
            </p:cNvSpPr>
            <p:nvPr/>
          </p:nvSpPr>
          <p:spPr bwMode="auto">
            <a:xfrm>
              <a:off x="672" y="288"/>
              <a:ext cx="4752" cy="1296"/>
            </a:xfrm>
            <a:prstGeom prst="cloudCallout">
              <a:avLst>
                <a:gd name="adj1" fmla="val -48819"/>
                <a:gd name="adj2" fmla="val 125079"/>
              </a:avLst>
            </a:prstGeom>
            <a:gradFill rotWithShape="1">
              <a:gsLst>
                <a:gs pos="0">
                  <a:srgbClr val="FFCCFF"/>
                </a:gs>
                <a:gs pos="50000">
                  <a:srgbClr val="FFCCFF">
                    <a:gamma/>
                    <a:tint val="0"/>
                    <a:invGamma/>
                  </a:srgbClr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3200" b="1" u="none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226309" name="Rectangle 5"/>
            <p:cNvSpPr>
              <a:spLocks noChangeArrowheads="1"/>
            </p:cNvSpPr>
            <p:nvPr/>
          </p:nvSpPr>
          <p:spPr bwMode="auto">
            <a:xfrm>
              <a:off x="1296" y="528"/>
              <a:ext cx="355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600" b="1" u="none">
                  <a:solidFill>
                    <a:srgbClr val="0000FF"/>
                  </a:solidFill>
                </a:rPr>
                <a:t>Quan sát các hình ảnh và thảo luận câu hỏi :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7143750" y="5026025"/>
          <a:ext cx="2000250" cy="1831975"/>
        </p:xfrm>
        <a:graphic>
          <a:graphicData uri="http://schemas.openxmlformats.org/presentationml/2006/ole">
            <p:oleObj spid="_x0000_s98306" r:id="rId4" imgW="1999793" imgH="1831543" progId="MS_ClipArt_Gallery">
              <p:embed/>
            </p:oleObj>
          </a:graphicData>
        </a:graphic>
      </p:graphicFrame>
      <p:graphicFrame>
        <p:nvGraphicFramePr>
          <p:cNvPr id="98307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0" y="4670425"/>
          <a:ext cx="1738313" cy="2187575"/>
        </p:xfrm>
        <a:graphic>
          <a:graphicData uri="http://schemas.openxmlformats.org/presentationml/2006/ole">
            <p:oleObj spid="_x0000_s98307" name="Clip" r:id="rId5" imgW="3531960" imgH="4445640" progId="MS_ClipArt_Gallery.2">
              <p:embed/>
            </p:oleObj>
          </a:graphicData>
        </a:graphic>
      </p:graphicFrame>
      <p:pic>
        <p:nvPicPr>
          <p:cNvPr id="98312" name="Picture 8" descr="Untitled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533400"/>
            <a:ext cx="6172200" cy="320040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8314" name="Picture 10" descr="Untitled-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13" y="3824288"/>
            <a:ext cx="4205287" cy="30337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8315" name="Picture 11" descr="Untitled-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3810000"/>
            <a:ext cx="4267200" cy="3048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8316" name="Line 12"/>
          <p:cNvSpPr>
            <a:spLocks noChangeShapeType="1"/>
          </p:cNvSpPr>
          <p:nvPr/>
        </p:nvSpPr>
        <p:spPr bwMode="auto">
          <a:xfrm>
            <a:off x="4371975" y="5348288"/>
            <a:ext cx="3810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4343400" y="6391275"/>
            <a:ext cx="457200" cy="466725"/>
          </a:xfrm>
          <a:prstGeom prst="rect">
            <a:avLst/>
          </a:prstGeom>
          <a:solidFill>
            <a:srgbClr val="C3E8E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>
                <a:solidFill>
                  <a:srgbClr val="0000FF"/>
                </a:solidFill>
              </a:rPr>
              <a:t> 6</a:t>
            </a:r>
          </a:p>
        </p:txBody>
      </p:sp>
      <p:sp>
        <p:nvSpPr>
          <p:cNvPr id="98320" name="Line 16"/>
          <p:cNvSpPr>
            <a:spLocks noChangeShapeType="1"/>
          </p:cNvSpPr>
          <p:nvPr/>
        </p:nvSpPr>
        <p:spPr bwMode="auto">
          <a:xfrm flipV="1">
            <a:off x="1981200" y="2286000"/>
            <a:ext cx="1295400" cy="381000"/>
          </a:xfrm>
          <a:prstGeom prst="line">
            <a:avLst/>
          </a:prstGeom>
          <a:noFill/>
          <a:ln w="57150">
            <a:solidFill>
              <a:srgbClr val="99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21" name="Text Box 17"/>
          <p:cNvSpPr txBox="1">
            <a:spLocks noChangeArrowheads="1"/>
          </p:cNvSpPr>
          <p:nvPr/>
        </p:nvSpPr>
        <p:spPr bwMode="auto">
          <a:xfrm>
            <a:off x="2971800" y="3267075"/>
            <a:ext cx="533400" cy="466725"/>
          </a:xfrm>
          <a:prstGeom prst="rect">
            <a:avLst/>
          </a:prstGeom>
          <a:solidFill>
            <a:srgbClr val="C3E8E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228600" y="2254250"/>
            <a:ext cx="1744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u="none">
                <a:solidFill>
                  <a:srgbClr val="0000FF"/>
                </a:solidFill>
              </a:rPr>
              <a:t>Lớp đất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2117725" y="649128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u="none">
                <a:solidFill>
                  <a:srgbClr val="0000FF"/>
                </a:solidFill>
                <a:latin typeface="Arial" charset="0"/>
              </a:rPr>
              <a:t>a)</a:t>
            </a:r>
          </a:p>
        </p:txBody>
      </p:sp>
      <p:sp>
        <p:nvSpPr>
          <p:cNvPr id="98332" name="Text Box 28"/>
          <p:cNvSpPr txBox="1">
            <a:spLocks noChangeArrowheads="1"/>
          </p:cNvSpPr>
          <p:nvPr/>
        </p:nvSpPr>
        <p:spPr bwMode="auto">
          <a:xfrm>
            <a:off x="6842125" y="6567488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u="none">
                <a:solidFill>
                  <a:srgbClr val="0000FF"/>
                </a:solidFill>
                <a:latin typeface="Arial" charset="0"/>
              </a:rPr>
              <a:t>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 descr="xoi mon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20000" contrast="14000"/>
          </a:blip>
          <a:srcRect t="3847" b="3699"/>
          <a:stretch>
            <a:fillRect/>
          </a:stretch>
        </p:blipFill>
        <p:spPr>
          <a:xfrm>
            <a:off x="381000" y="762000"/>
            <a:ext cx="8382000" cy="6019800"/>
          </a:xfrm>
          <a:noFill/>
          <a:ln w="38100">
            <a:solidFill>
              <a:srgbClr val="0000FF"/>
            </a:solidFill>
          </a:ln>
        </p:spPr>
      </p:pic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685800"/>
            <a:ext cx="8610600" cy="6096000"/>
          </a:xfrm>
          <a:noFill/>
          <a:ln w="38100">
            <a:solidFill>
              <a:srgbClr val="0000FF"/>
            </a:solidFill>
          </a:ln>
        </p:spPr>
      </p:pic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2" name="Picture 4" descr="766667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685800"/>
            <a:ext cx="8610600" cy="6096000"/>
          </a:xfrm>
          <a:noFill/>
          <a:ln w="38100">
            <a:solidFill>
              <a:srgbClr val="0000FF"/>
            </a:solidFill>
          </a:ln>
        </p:spPr>
      </p:pic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299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685800"/>
            <a:ext cx="8382000" cy="6019800"/>
          </a:xfrm>
          <a:noFill/>
          <a:ln w="38100">
            <a:solidFill>
              <a:srgbClr val="0000FF"/>
            </a:solidFill>
          </a:ln>
        </p:spPr>
      </p:pic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SHAPE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2895600" y="1447800"/>
            <a:ext cx="3200400" cy="1019175"/>
            <a:chOff x="2208" y="528"/>
            <a:chExt cx="1146" cy="402"/>
          </a:xfrm>
        </p:grpSpPr>
        <p:sp>
          <p:nvSpPr>
            <p:cNvPr id="1331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208" y="528"/>
              <a:ext cx="1146" cy="40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400" b="1" i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KHOA HỌC</a:t>
              </a:r>
            </a:p>
          </p:txBody>
        </p:sp>
        <p:sp>
          <p:nvSpPr>
            <p:cNvPr id="13319" name="Line 7"/>
            <p:cNvSpPr>
              <a:spLocks noChangeShapeType="1"/>
            </p:cNvSpPr>
            <p:nvPr/>
          </p:nvSpPr>
          <p:spPr bwMode="auto">
            <a:xfrm>
              <a:off x="2256" y="912"/>
              <a:ext cx="96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321" name="Picture 9" descr="sun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105400"/>
            <a:ext cx="1824038" cy="1446213"/>
          </a:xfrm>
          <a:prstGeom prst="rect">
            <a:avLst/>
          </a:prstGeom>
          <a:noFill/>
        </p:spPr>
      </p:pic>
      <p:pic>
        <p:nvPicPr>
          <p:cNvPr id="13322" name="Picture 10" descr="photo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1000"/>
            <a:ext cx="4495800" cy="690563"/>
          </a:xfrm>
          <a:prstGeom prst="rect">
            <a:avLst/>
          </a:prstGeom>
          <a:noFill/>
        </p:spPr>
      </p:pic>
      <p:pic>
        <p:nvPicPr>
          <p:cNvPr id="13323" name="Picture 11" descr="photo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5867400"/>
            <a:ext cx="4495800" cy="690563"/>
          </a:xfrm>
          <a:prstGeom prst="rect">
            <a:avLst/>
          </a:prstGeom>
          <a:noFill/>
        </p:spPr>
      </p:pic>
      <p:sp>
        <p:nvSpPr>
          <p:cNvPr id="13324" name="WordArt 12"/>
          <p:cNvSpPr>
            <a:spLocks noChangeArrowheads="1" noChangeShapeType="1" noTextEdit="1"/>
          </p:cNvSpPr>
          <p:nvPr/>
        </p:nvSpPr>
        <p:spPr bwMode="auto">
          <a:xfrm>
            <a:off x="762000" y="2971800"/>
            <a:ext cx="7791450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 65: TÁC ĐỘNG CỦA CON NGƯỜI</a:t>
            </a:r>
          </a:p>
          <a:p>
            <a:pPr algn="ctr"/>
            <a:r>
              <a:rPr lang="vi-VN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ĐẾN MÔI TRƯỜNG RỪNG</a:t>
            </a:r>
            <a:endParaRPr lang="en-US" sz="36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4020" name="Picture 4" descr="TP.HCM: Định chi 500 triệu USD &quot;kiểm soát&quot; triều cường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762000"/>
            <a:ext cx="8458200" cy="6019800"/>
          </a:xfrm>
          <a:noFill/>
          <a:ln w="38100">
            <a:solidFill>
              <a:srgbClr val="0000FF"/>
            </a:solidFill>
          </a:ln>
        </p:spPr>
      </p:pic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44" name="Picture 4" descr="ImageView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685800"/>
            <a:ext cx="8458200" cy="6096000"/>
          </a:xfrm>
          <a:noFill/>
          <a:ln w="38100">
            <a:solidFill>
              <a:srgbClr val="0000FF"/>
            </a:solidFill>
          </a:ln>
        </p:spPr>
      </p:pic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4" name="Picture 4" descr="http://www.thoitietnguyhiem.net/news/imagesnews/han020807.jpg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28600" y="762000"/>
            <a:ext cx="8686800" cy="5943600"/>
          </a:xfrm>
          <a:noFill/>
          <a:ln w="38100">
            <a:solidFill>
              <a:srgbClr val="0000FF"/>
            </a:solidFill>
          </a:ln>
        </p:spPr>
      </p:pic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22" name="Group 10"/>
          <p:cNvGrpSpPr>
            <a:grpSpLocks/>
          </p:cNvGrpSpPr>
          <p:nvPr/>
        </p:nvGrpSpPr>
        <p:grpSpPr bwMode="auto">
          <a:xfrm>
            <a:off x="2743200" y="3276600"/>
            <a:ext cx="3048000" cy="3581400"/>
            <a:chOff x="2993" y="2364"/>
            <a:chExt cx="2541" cy="1682"/>
          </a:xfrm>
        </p:grpSpPr>
        <p:pic>
          <p:nvPicPr>
            <p:cNvPr id="218123" name="Picture 11" descr="hươu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93" y="2364"/>
              <a:ext cx="2541" cy="168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18124" name="Text Box 12"/>
            <p:cNvSpPr txBox="1">
              <a:spLocks noChangeArrowheads="1"/>
            </p:cNvSpPr>
            <p:nvPr/>
          </p:nvSpPr>
          <p:spPr bwMode="auto">
            <a:xfrm>
              <a:off x="3786" y="3634"/>
              <a:ext cx="154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 b="1" u="none">
                <a:solidFill>
                  <a:srgbClr val="66FF33"/>
                </a:solidFill>
                <a:latin typeface="Arial" charset="0"/>
              </a:endParaRPr>
            </a:p>
          </p:txBody>
        </p:sp>
      </p:grpSp>
      <p:grpSp>
        <p:nvGrpSpPr>
          <p:cNvPr id="218135" name="Group 23"/>
          <p:cNvGrpSpPr>
            <a:grpSpLocks/>
          </p:cNvGrpSpPr>
          <p:nvPr/>
        </p:nvGrpSpPr>
        <p:grpSpPr bwMode="auto">
          <a:xfrm>
            <a:off x="5867400" y="3352800"/>
            <a:ext cx="3276600" cy="3646488"/>
            <a:chOff x="0" y="0"/>
            <a:chExt cx="5783" cy="4511"/>
          </a:xfrm>
        </p:grpSpPr>
        <p:pic>
          <p:nvPicPr>
            <p:cNvPr id="218136" name="Picture 24" descr="20078311346_cay-bang-la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83" cy="4320"/>
            </a:xfrm>
            <a:prstGeom prst="rect">
              <a:avLst/>
            </a:prstGeom>
            <a:noFill/>
          </p:spPr>
        </p:pic>
        <p:sp>
          <p:nvSpPr>
            <p:cNvPr id="218137" name="Text Box 25"/>
            <p:cNvSpPr txBox="1">
              <a:spLocks noChangeArrowheads="1"/>
            </p:cNvSpPr>
            <p:nvPr/>
          </p:nvSpPr>
          <p:spPr bwMode="auto">
            <a:xfrm>
              <a:off x="636" y="3794"/>
              <a:ext cx="4602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3200" u="none">
                <a:solidFill>
                  <a:srgbClr val="FF0000"/>
                </a:solidFill>
                <a:latin typeface="Arial" charset="0"/>
              </a:endParaRPr>
            </a:p>
          </p:txBody>
        </p:sp>
      </p:grpSp>
      <p:pic>
        <p:nvPicPr>
          <p:cNvPr id="218140" name="Picture 28" descr="Soạn: AM 849619 gửi đến 996 để nhận ảnh nà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0"/>
            <a:ext cx="2971800" cy="3200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18141" name="Picture 29" descr="images1408499_vooc_CMS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76600"/>
            <a:ext cx="2667000" cy="3581400"/>
          </a:xfrm>
          <a:prstGeom prst="rect">
            <a:avLst/>
          </a:prstGeom>
          <a:noFill/>
        </p:spPr>
      </p:pic>
      <p:grpSp>
        <p:nvGrpSpPr>
          <p:cNvPr id="218143" name="Group 31"/>
          <p:cNvGrpSpPr>
            <a:grpSpLocks/>
          </p:cNvGrpSpPr>
          <p:nvPr/>
        </p:nvGrpSpPr>
        <p:grpSpPr bwMode="auto">
          <a:xfrm>
            <a:off x="0" y="0"/>
            <a:ext cx="2743200" cy="3200400"/>
            <a:chOff x="158" y="845"/>
            <a:chExt cx="2699" cy="1610"/>
          </a:xfrm>
        </p:grpSpPr>
        <p:pic>
          <p:nvPicPr>
            <p:cNvPr id="218144" name="Picture 32" descr="CH103"/>
            <p:cNvPicPr>
              <a:picLocks noChangeAspect="1" noChangeArrowheads="1"/>
            </p:cNvPicPr>
            <p:nvPr/>
          </p:nvPicPr>
          <p:blipFill>
            <a:blip r:embed="rId7">
              <a:lum contrast="18000"/>
            </a:blip>
            <a:srcRect/>
            <a:stretch>
              <a:fillRect/>
            </a:stretch>
          </p:blipFill>
          <p:spPr bwMode="auto">
            <a:xfrm>
              <a:off x="181" y="845"/>
              <a:ext cx="2676" cy="1610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ffectLst/>
          </p:spPr>
        </p:pic>
        <p:sp>
          <p:nvSpPr>
            <p:cNvPr id="218145" name="Text Box 33"/>
            <p:cNvSpPr txBox="1">
              <a:spLocks noChangeArrowheads="1"/>
            </p:cNvSpPr>
            <p:nvPr/>
          </p:nvSpPr>
          <p:spPr bwMode="auto">
            <a:xfrm>
              <a:off x="158" y="2131"/>
              <a:ext cx="1951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800" b="1" u="none">
                <a:solidFill>
                  <a:srgbClr val="0000FF"/>
                </a:solidFill>
              </a:endParaRPr>
            </a:p>
          </p:txBody>
        </p:sp>
      </p:grpSp>
      <p:pic>
        <p:nvPicPr>
          <p:cNvPr id="218146" name="Picture 34" descr="20704020_images1331555_voiAnh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0"/>
            <a:ext cx="3276600" cy="3429000"/>
          </a:xfrm>
          <a:prstGeom prst="rect">
            <a:avLst/>
          </a:prstGeom>
          <a:noFill/>
        </p:spPr>
      </p:pic>
      <p:sp>
        <p:nvSpPr>
          <p:cNvPr id="218147" name="Text Box 3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CC0000"/>
                </a:solidFill>
              </a:rPr>
              <a:t>Quan sát tranh, nêu hậu quả của việc phá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143000" y="4267200"/>
            <a:ext cx="6934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u="none">
                <a:solidFill>
                  <a:srgbClr val="FF0000"/>
                </a:solidFill>
              </a:rPr>
              <a:t>Việc phá rừng dẫn đến những hậu </a:t>
            </a:r>
          </a:p>
          <a:p>
            <a:r>
              <a:rPr lang="en-US" sz="3600" b="1" u="none">
                <a:solidFill>
                  <a:srgbClr val="FF0000"/>
                </a:solidFill>
              </a:rPr>
              <a:t>quả gì ?</a:t>
            </a:r>
          </a:p>
        </p:txBody>
      </p:sp>
      <p:grpSp>
        <p:nvGrpSpPr>
          <p:cNvPr id="207875" name="Group 3"/>
          <p:cNvGrpSpPr>
            <a:grpSpLocks/>
          </p:cNvGrpSpPr>
          <p:nvPr/>
        </p:nvGrpSpPr>
        <p:grpSpPr bwMode="auto">
          <a:xfrm>
            <a:off x="1066800" y="457200"/>
            <a:ext cx="7543800" cy="2209800"/>
            <a:chOff x="672" y="288"/>
            <a:chExt cx="4752" cy="1296"/>
          </a:xfrm>
        </p:grpSpPr>
        <p:sp>
          <p:nvSpPr>
            <p:cNvPr id="207876" name="AutoShape 4"/>
            <p:cNvSpPr>
              <a:spLocks noChangeArrowheads="1"/>
            </p:cNvSpPr>
            <p:nvPr/>
          </p:nvSpPr>
          <p:spPr bwMode="auto">
            <a:xfrm>
              <a:off x="672" y="288"/>
              <a:ext cx="4752" cy="1296"/>
            </a:xfrm>
            <a:prstGeom prst="cloudCallout">
              <a:avLst>
                <a:gd name="adj1" fmla="val -48819"/>
                <a:gd name="adj2" fmla="val 125079"/>
              </a:avLst>
            </a:prstGeom>
            <a:gradFill rotWithShape="1">
              <a:gsLst>
                <a:gs pos="0">
                  <a:srgbClr val="FFCCFF"/>
                </a:gs>
                <a:gs pos="50000">
                  <a:srgbClr val="FFCCFF">
                    <a:gamma/>
                    <a:tint val="0"/>
                    <a:invGamma/>
                  </a:srgbClr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3200" b="1" u="none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207877" name="Rectangle 5"/>
            <p:cNvSpPr>
              <a:spLocks noChangeArrowheads="1"/>
            </p:cNvSpPr>
            <p:nvPr/>
          </p:nvSpPr>
          <p:spPr bwMode="auto">
            <a:xfrm>
              <a:off x="1296" y="528"/>
              <a:ext cx="3552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600" b="1" u="none">
                  <a:solidFill>
                    <a:srgbClr val="0000FF"/>
                  </a:solidFill>
                </a:rPr>
                <a:t>Quan sát các hình ảnh và thảo luận câu hỏi :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 descr="Untitled-1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90800" y="76200"/>
            <a:ext cx="6477000" cy="6096000"/>
          </a:xfrm>
          <a:noFill/>
          <a:ln w="76200" cmpd="tri">
            <a:solidFill>
              <a:srgbClr val="009900"/>
            </a:solidFill>
          </a:ln>
        </p:spPr>
      </p:pic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2590800" y="5705475"/>
            <a:ext cx="762000" cy="466725"/>
          </a:xfrm>
          <a:prstGeom prst="rect">
            <a:avLst/>
          </a:prstGeom>
          <a:solidFill>
            <a:srgbClr val="C3E8E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>
                <a:solidFill>
                  <a:srgbClr val="0000FF"/>
                </a:solidFill>
              </a:rPr>
              <a:t>H 5</a:t>
            </a:r>
          </a:p>
        </p:txBody>
      </p:sp>
      <p:sp>
        <p:nvSpPr>
          <p:cNvPr id="239622" name="Rectangle 6"/>
          <p:cNvSpPr>
            <a:spLocks noChangeArrowheads="1"/>
          </p:cNvSpPr>
          <p:nvPr/>
        </p:nvSpPr>
        <p:spPr bwMode="auto">
          <a:xfrm>
            <a:off x="219075" y="3519488"/>
            <a:ext cx="1381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  <a:latin typeface=".VnTime" pitchFamily="34" charset="0"/>
              </a:rPr>
              <a:t>Líp ®Êt</a:t>
            </a:r>
          </a:p>
        </p:txBody>
      </p:sp>
      <p:sp>
        <p:nvSpPr>
          <p:cNvPr id="239623" name="Line 7"/>
          <p:cNvSpPr>
            <a:spLocks noChangeShapeType="1"/>
          </p:cNvSpPr>
          <p:nvPr/>
        </p:nvSpPr>
        <p:spPr bwMode="auto">
          <a:xfrm flipV="1">
            <a:off x="1600200" y="3352800"/>
            <a:ext cx="1524000" cy="381000"/>
          </a:xfrm>
          <a:prstGeom prst="line">
            <a:avLst/>
          </a:prstGeom>
          <a:noFill/>
          <a:ln w="57150">
            <a:solidFill>
              <a:srgbClr val="99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9625" name="Text Box 9"/>
          <p:cNvSpPr txBox="1">
            <a:spLocks noChangeArrowheads="1"/>
          </p:cNvSpPr>
          <p:nvPr/>
        </p:nvSpPr>
        <p:spPr bwMode="auto">
          <a:xfrm>
            <a:off x="0" y="6278563"/>
            <a:ext cx="9144000" cy="57943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u="none">
                <a:solidFill>
                  <a:srgbClr val="0000FF"/>
                </a:solidFill>
              </a:rPr>
              <a:t>Đất bị xói mòn trở nên bạc màu</a:t>
            </a:r>
            <a:endParaRPr lang="en-US" sz="3200" b="1">
              <a:solidFill>
                <a:srgbClr val="0000FF"/>
              </a:solidFill>
            </a:endParaRPr>
          </a:p>
        </p:txBody>
      </p:sp>
      <p:sp>
        <p:nvSpPr>
          <p:cNvPr id="239626" name="Text Box 10"/>
          <p:cNvSpPr txBox="1">
            <a:spLocks noChangeArrowheads="1"/>
          </p:cNvSpPr>
          <p:nvPr/>
        </p:nvSpPr>
        <p:spPr bwMode="auto">
          <a:xfrm>
            <a:off x="76200" y="0"/>
            <a:ext cx="5257800" cy="6080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FF0000"/>
                </a:solidFill>
              </a:rPr>
              <a:t>Hậu quả của việc phá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44" name="Group 4"/>
          <p:cNvGrpSpPr>
            <a:grpSpLocks/>
          </p:cNvGrpSpPr>
          <p:nvPr/>
        </p:nvGrpSpPr>
        <p:grpSpPr bwMode="auto">
          <a:xfrm>
            <a:off x="76200" y="71438"/>
            <a:ext cx="4267200" cy="4348162"/>
            <a:chOff x="600" y="2592"/>
            <a:chExt cx="2256" cy="1639"/>
          </a:xfrm>
        </p:grpSpPr>
        <p:pic>
          <p:nvPicPr>
            <p:cNvPr id="240645" name="Picture 5" descr="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0" y="2592"/>
              <a:ext cx="2256" cy="15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</p:pic>
        <p:sp>
          <p:nvSpPr>
            <p:cNvPr id="240646" name="Text Box 6"/>
            <p:cNvSpPr txBox="1">
              <a:spLocks noChangeArrowheads="1"/>
            </p:cNvSpPr>
            <p:nvPr/>
          </p:nvSpPr>
          <p:spPr bwMode="auto">
            <a:xfrm>
              <a:off x="1536" y="4070"/>
              <a:ext cx="288" cy="161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000" u="none">
                <a:solidFill>
                  <a:srgbClr val="660033"/>
                </a:solidFill>
                <a:latin typeface=".VnArial Narrow" pitchFamily="34" charset="0"/>
                <a:cs typeface="Arial" charset="0"/>
              </a:endParaRPr>
            </a:p>
          </p:txBody>
        </p:sp>
      </p:grpSp>
      <p:pic>
        <p:nvPicPr>
          <p:cNvPr id="240647" name="Picture 7" descr="Untitled-7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76200"/>
            <a:ext cx="4191000" cy="4114800"/>
          </a:xfrm>
          <a:noFill/>
          <a:ln w="38100">
            <a:solidFill>
              <a:srgbClr val="009900"/>
            </a:solidFill>
          </a:ln>
        </p:spPr>
      </p:pic>
      <p:sp>
        <p:nvSpPr>
          <p:cNvPr id="240648" name="Rectangle 8"/>
          <p:cNvSpPr>
            <a:spLocks noChangeArrowheads="1"/>
          </p:cNvSpPr>
          <p:nvPr/>
        </p:nvSpPr>
        <p:spPr bwMode="auto">
          <a:xfrm>
            <a:off x="1828800" y="3962400"/>
            <a:ext cx="609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u="none">
                <a:solidFill>
                  <a:srgbClr val="0000FF"/>
                </a:solidFill>
              </a:rPr>
              <a:t>a)</a:t>
            </a:r>
          </a:p>
        </p:txBody>
      </p:sp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6781800" y="3952875"/>
            <a:ext cx="4572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>
                <a:solidFill>
                  <a:srgbClr val="0000FF"/>
                </a:solidFill>
              </a:rPr>
              <a:t>b)</a:t>
            </a:r>
          </a:p>
        </p:txBody>
      </p:sp>
      <p:sp>
        <p:nvSpPr>
          <p:cNvPr id="240650" name="Line 10"/>
          <p:cNvSpPr>
            <a:spLocks noChangeShapeType="1"/>
          </p:cNvSpPr>
          <p:nvPr/>
        </p:nvSpPr>
        <p:spPr bwMode="auto">
          <a:xfrm>
            <a:off x="4419600" y="2286000"/>
            <a:ext cx="3810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0651" name="Text Box 11"/>
          <p:cNvSpPr txBox="1">
            <a:spLocks noChangeArrowheads="1"/>
          </p:cNvSpPr>
          <p:nvPr/>
        </p:nvSpPr>
        <p:spPr bwMode="auto">
          <a:xfrm>
            <a:off x="4343400" y="3800475"/>
            <a:ext cx="685800" cy="466725"/>
          </a:xfrm>
          <a:prstGeom prst="rect">
            <a:avLst/>
          </a:prstGeom>
          <a:solidFill>
            <a:srgbClr val="C3E8E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>
                <a:solidFill>
                  <a:srgbClr val="0000FF"/>
                </a:solidFill>
              </a:rPr>
              <a:t>H 6</a:t>
            </a:r>
          </a:p>
        </p:txBody>
      </p:sp>
      <p:sp>
        <p:nvSpPr>
          <p:cNvPr id="240652" name="Text Box 12"/>
          <p:cNvSpPr txBox="1">
            <a:spLocks noChangeArrowheads="1"/>
          </p:cNvSpPr>
          <p:nvPr/>
        </p:nvSpPr>
        <p:spPr bwMode="auto">
          <a:xfrm>
            <a:off x="2209800" y="0"/>
            <a:ext cx="5257800" cy="6080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FF0000"/>
                </a:solidFill>
              </a:rPr>
              <a:t>Hậu quả của việc phá rừng</a:t>
            </a:r>
          </a:p>
        </p:txBody>
      </p:sp>
      <p:sp>
        <p:nvSpPr>
          <p:cNvPr id="240654" name="Text Box 14"/>
          <p:cNvSpPr txBox="1">
            <a:spLocks noChangeArrowheads="1"/>
          </p:cNvSpPr>
          <p:nvPr/>
        </p:nvSpPr>
        <p:spPr bwMode="auto">
          <a:xfrm>
            <a:off x="0" y="4495800"/>
            <a:ext cx="9144000" cy="2286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FF"/>
                </a:solidFill>
              </a:rPr>
              <a:t>-Khí hậu bị thay đổi ; hạn hán, lũ lụt xảy ra. </a:t>
            </a:r>
          </a:p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FF"/>
                </a:solidFill>
              </a:rPr>
              <a:t>-Động vật , thực vật quý hiếm giảm dần, một số loài đã bị tuỵệt chủng và một số loài có nguy cơ bị tuyệt chủng.</a:t>
            </a:r>
            <a:endParaRPr lang="en-US" sz="3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4" descr="nuoc-thai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12000" contrast="6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57150" cmpd="thinThick">
            <a:solidFill>
              <a:srgbClr val="0000FF"/>
            </a:solidFill>
          </a:ln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2057400" y="0"/>
            <a:ext cx="5257800" cy="6080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FF0000"/>
                </a:solidFill>
              </a:rPr>
              <a:t>Hậu quả của việc phá rừng</a:t>
            </a: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3886200" y="6324600"/>
            <a:ext cx="1524000" cy="528638"/>
          </a:xfrm>
          <a:prstGeom prst="rect">
            <a:avLst/>
          </a:prstGeom>
          <a:solidFill>
            <a:srgbClr val="CCFFCC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Lũ lụt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1" name="Picture 3" descr="TP.HCM: Định chi 500 triệu USD &quot;kiểm soát&quot; triều cường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38100">
            <a:solidFill>
              <a:srgbClr val="0000FF"/>
            </a:solidFill>
          </a:ln>
        </p:spPr>
      </p:pic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3886200" y="6329363"/>
            <a:ext cx="1524000" cy="5286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Lũ lụt</a:t>
            </a:r>
          </a:p>
        </p:txBody>
      </p:sp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3886200" y="6324600"/>
            <a:ext cx="1524000" cy="528638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Lũ lụt</a:t>
            </a:r>
          </a:p>
        </p:txBody>
      </p:sp>
      <p:pic>
        <p:nvPicPr>
          <p:cNvPr id="196615" name="Picture 7" descr="ntrl_disaster_china_floo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3886200" y="6329363"/>
            <a:ext cx="1524000" cy="5286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Lũ lụt</a:t>
            </a:r>
          </a:p>
        </p:txBody>
      </p:sp>
      <p:pic>
        <p:nvPicPr>
          <p:cNvPr id="196617" name="Picture 9" descr="Mưa lũ lớn đang khiến nhiều địa phương miền núi Quảng Nam bị cô lập hoàn toàn. Ảnh: HC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3886200" y="6329363"/>
            <a:ext cx="1524000" cy="5286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Lũ lụt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3886200" y="6324600"/>
            <a:ext cx="1524000" cy="528638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Lũ lụt</a:t>
            </a:r>
          </a:p>
        </p:txBody>
      </p:sp>
      <p:sp>
        <p:nvSpPr>
          <p:cNvPr id="196621" name="Text Box 13"/>
          <p:cNvSpPr txBox="1">
            <a:spLocks noChangeArrowheads="1"/>
          </p:cNvSpPr>
          <p:nvPr/>
        </p:nvSpPr>
        <p:spPr bwMode="auto">
          <a:xfrm>
            <a:off x="2057400" y="0"/>
            <a:ext cx="5257800" cy="6080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FF0000"/>
                </a:solidFill>
              </a:rPr>
              <a:t>Hậu quả của việc phá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7636" name="Picture 4" descr="http://www.thoitietnguyhiem.net/news/imagesnews/Hanhan1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3657600" y="6329363"/>
            <a:ext cx="1524000" cy="5286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Hạn hán</a:t>
            </a:r>
          </a:p>
        </p:txBody>
      </p:sp>
      <p:pic>
        <p:nvPicPr>
          <p:cNvPr id="197638" name="Picture 6" descr="Imag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3657600" y="6329363"/>
            <a:ext cx="1524000" cy="5286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Hạn hán</a:t>
            </a:r>
          </a:p>
        </p:txBody>
      </p:sp>
      <p:pic>
        <p:nvPicPr>
          <p:cNvPr id="197640" name="Picture 8" descr="http://www.thoitietnguyhiem.net/news/imagesnews/han020807.jpg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3657600" y="6324600"/>
            <a:ext cx="1524000" cy="528638"/>
          </a:xfrm>
          <a:prstGeom prst="rect">
            <a:avLst/>
          </a:prstGeom>
          <a:solidFill>
            <a:srgbClr val="CCFFCC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u="none">
                <a:solidFill>
                  <a:srgbClr val="0000FF"/>
                </a:solidFill>
              </a:rPr>
              <a:t>Hạn hán</a:t>
            </a:r>
          </a:p>
        </p:txBody>
      </p:sp>
      <p:sp>
        <p:nvSpPr>
          <p:cNvPr id="197642" name="Text Box 10"/>
          <p:cNvSpPr txBox="1">
            <a:spLocks noChangeArrowheads="1"/>
          </p:cNvSpPr>
          <p:nvPr/>
        </p:nvSpPr>
        <p:spPr bwMode="auto">
          <a:xfrm>
            <a:off x="1828800" y="0"/>
            <a:ext cx="5257800" cy="6080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FF0000"/>
                </a:solidFill>
              </a:rPr>
              <a:t>Hậu quả của việc phá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57200" y="3733800"/>
            <a:ext cx="8382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3600" b="1" u="none">
                <a:solidFill>
                  <a:srgbClr val="FF0000"/>
                </a:solidFill>
              </a:rPr>
              <a:t>1.</a:t>
            </a:r>
            <a:r>
              <a:rPr lang="en-US" sz="3600" b="1" u="none">
                <a:solidFill>
                  <a:srgbClr val="0000FF"/>
                </a:solidFill>
              </a:rPr>
              <a:t> </a:t>
            </a:r>
            <a:r>
              <a:rPr lang="en-US" sz="3600" b="1" u="none">
                <a:solidFill>
                  <a:srgbClr val="FF0000"/>
                </a:solidFill>
              </a:rPr>
              <a:t>Con người khai thác gỗ và phá rừng để làm gì ? </a:t>
            </a:r>
          </a:p>
          <a:p>
            <a:pPr marL="342900" indent="-342900"/>
            <a:r>
              <a:rPr lang="en-US" sz="3600" b="1" u="none">
                <a:solidFill>
                  <a:srgbClr val="FF0000"/>
                </a:solidFill>
              </a:rPr>
              <a:t>2. Nguyên nhân nào khác khiến rừng bị tàn phá ?</a:t>
            </a:r>
          </a:p>
        </p:txBody>
      </p: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0" y="457200"/>
            <a:ext cx="8915400" cy="2057400"/>
            <a:chOff x="0" y="288"/>
            <a:chExt cx="5616" cy="1296"/>
          </a:xfrm>
        </p:grpSpPr>
        <p:sp>
          <p:nvSpPr>
            <p:cNvPr id="18443" name="AutoShape 11"/>
            <p:cNvSpPr>
              <a:spLocks noChangeArrowheads="1"/>
            </p:cNvSpPr>
            <p:nvPr/>
          </p:nvSpPr>
          <p:spPr bwMode="auto">
            <a:xfrm>
              <a:off x="0" y="288"/>
              <a:ext cx="5616" cy="1296"/>
            </a:xfrm>
            <a:prstGeom prst="cloudCallout">
              <a:avLst>
                <a:gd name="adj1" fmla="val -34259"/>
                <a:gd name="adj2" fmla="val 93366"/>
              </a:avLst>
            </a:prstGeom>
            <a:gradFill rotWithShape="1">
              <a:gsLst>
                <a:gs pos="0">
                  <a:srgbClr val="FFCCFF"/>
                </a:gs>
                <a:gs pos="50000">
                  <a:srgbClr val="FFCCFF">
                    <a:gamma/>
                    <a:tint val="0"/>
                    <a:invGamma/>
                  </a:srgbClr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3200" b="1" u="none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672" y="480"/>
              <a:ext cx="4368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600" b="1" u="none">
                  <a:solidFill>
                    <a:srgbClr val="0000FF"/>
                  </a:solidFill>
                </a:rPr>
                <a:t>Quan sát các hình trang 134 SGK và thảo luận các câu hỏi sau :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60" name="Picture 4" descr="7666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8662" name="Picture 6" descr="images1426159_sl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866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2971800" y="6253163"/>
            <a:ext cx="2971800" cy="588962"/>
          </a:xfrm>
          <a:prstGeom prst="rect">
            <a:avLst/>
          </a:prstGeom>
          <a:solidFill>
            <a:srgbClr val="CCFFCC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u="none">
                <a:solidFill>
                  <a:srgbClr val="0000FF"/>
                </a:solidFill>
              </a:rPr>
              <a:t>Đất bị sạt lở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2209800" y="0"/>
            <a:ext cx="5257800" cy="6080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FF0000"/>
                </a:solidFill>
              </a:rPr>
              <a:t>Hậu quả của việc phá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80" name="Picture 40" descr="ngua v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76200"/>
            <a:ext cx="2971800" cy="3352800"/>
          </a:xfrm>
          <a:prstGeom prst="rect">
            <a:avLst/>
          </a:prstGeom>
          <a:noFill/>
        </p:spPr>
      </p:pic>
      <p:pic>
        <p:nvPicPr>
          <p:cNvPr id="138281" name="Picture 41" descr="3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76200"/>
            <a:ext cx="3048000" cy="3352800"/>
          </a:xfrm>
          <a:prstGeom prst="rect">
            <a:avLst/>
          </a:prstGeom>
          <a:noFill/>
        </p:spPr>
      </p:pic>
      <p:grpSp>
        <p:nvGrpSpPr>
          <p:cNvPr id="138285" name="Group 45"/>
          <p:cNvGrpSpPr>
            <a:grpSpLocks/>
          </p:cNvGrpSpPr>
          <p:nvPr/>
        </p:nvGrpSpPr>
        <p:grpSpPr bwMode="auto">
          <a:xfrm>
            <a:off x="2971800" y="3429000"/>
            <a:ext cx="2895600" cy="3276600"/>
            <a:chOff x="158" y="845"/>
            <a:chExt cx="2699" cy="1610"/>
          </a:xfrm>
        </p:grpSpPr>
        <p:pic>
          <p:nvPicPr>
            <p:cNvPr id="138286" name="Picture 46" descr="CH103"/>
            <p:cNvPicPr>
              <a:picLocks noChangeAspect="1" noChangeArrowheads="1"/>
            </p:cNvPicPr>
            <p:nvPr/>
          </p:nvPicPr>
          <p:blipFill>
            <a:blip r:embed="rId4">
              <a:lum contrast="18000"/>
            </a:blip>
            <a:srcRect/>
            <a:stretch>
              <a:fillRect/>
            </a:stretch>
          </p:blipFill>
          <p:spPr bwMode="auto">
            <a:xfrm>
              <a:off x="181" y="845"/>
              <a:ext cx="2676" cy="1610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ffectLst/>
          </p:spPr>
        </p:pic>
        <p:sp>
          <p:nvSpPr>
            <p:cNvPr id="138287" name="Text Box 47"/>
            <p:cNvSpPr txBox="1">
              <a:spLocks noChangeArrowheads="1"/>
            </p:cNvSpPr>
            <p:nvPr/>
          </p:nvSpPr>
          <p:spPr bwMode="auto">
            <a:xfrm>
              <a:off x="158" y="2131"/>
              <a:ext cx="1951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800" b="1" u="none">
                <a:solidFill>
                  <a:srgbClr val="0000FF"/>
                </a:solidFill>
              </a:endParaRPr>
            </a:p>
          </p:txBody>
        </p:sp>
      </p:grpSp>
      <p:pic>
        <p:nvPicPr>
          <p:cNvPr id="138291" name="Picture 51" descr="Hình:Rhino-216.jpg">
            <a:hlinkClick r:id="rId5" tooltip="Hình:Rhino-216.jpg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76200"/>
            <a:ext cx="2819400" cy="3429000"/>
          </a:xfrm>
          <a:prstGeom prst="rect">
            <a:avLst/>
          </a:prstGeom>
          <a:noFill/>
        </p:spPr>
      </p:pic>
      <p:pic>
        <p:nvPicPr>
          <p:cNvPr id="138292" name="Picture 52" descr="20704020_images1331555_voiAnh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3276600"/>
            <a:ext cx="3276600" cy="3429000"/>
          </a:xfrm>
          <a:prstGeom prst="rect">
            <a:avLst/>
          </a:prstGeom>
          <a:noFill/>
        </p:spPr>
      </p:pic>
      <p:pic>
        <p:nvPicPr>
          <p:cNvPr id="138293" name="Picture 53" descr="Ga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3505200"/>
            <a:ext cx="2819400" cy="3276600"/>
          </a:xfrm>
          <a:prstGeom prst="rect">
            <a:avLst/>
          </a:prstGeom>
          <a:noFill/>
          <a:ln w="3175">
            <a:solidFill>
              <a:srgbClr val="AAE3A1"/>
            </a:solidFill>
            <a:miter lim="800000"/>
            <a:headEnd/>
            <a:tailEnd/>
          </a:ln>
        </p:spPr>
      </p:pic>
      <p:sp>
        <p:nvSpPr>
          <p:cNvPr id="138294" name="Text Box 54"/>
          <p:cNvSpPr txBox="1">
            <a:spLocks noChangeArrowheads="1"/>
          </p:cNvSpPr>
          <p:nvPr/>
        </p:nvSpPr>
        <p:spPr bwMode="auto">
          <a:xfrm>
            <a:off x="228600" y="6338888"/>
            <a:ext cx="8686800" cy="51911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u="none">
                <a:solidFill>
                  <a:srgbClr val="0000FF"/>
                </a:solidFill>
              </a:rPr>
              <a:t>Động vật , thực vật quý hiếm có nguy cơ bị tuyệt chủng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138295" name="Text Box 55"/>
          <p:cNvSpPr txBox="1">
            <a:spLocks noChangeArrowheads="1"/>
          </p:cNvSpPr>
          <p:nvPr/>
        </p:nvSpPr>
        <p:spPr bwMode="auto">
          <a:xfrm>
            <a:off x="1905000" y="0"/>
            <a:ext cx="5257800" cy="6080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FF0000"/>
                </a:solidFill>
              </a:rPr>
              <a:t>Hậu quả của việc phá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86" name="Group 2"/>
          <p:cNvGrpSpPr>
            <a:grpSpLocks/>
          </p:cNvGrpSpPr>
          <p:nvPr/>
        </p:nvGrpSpPr>
        <p:grpSpPr bwMode="auto">
          <a:xfrm>
            <a:off x="2743200" y="3200400"/>
            <a:ext cx="3048000" cy="3581400"/>
            <a:chOff x="2993" y="2364"/>
            <a:chExt cx="2541" cy="1682"/>
          </a:xfrm>
        </p:grpSpPr>
        <p:pic>
          <p:nvPicPr>
            <p:cNvPr id="221187" name="Picture 3" descr="hươu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93" y="2364"/>
              <a:ext cx="2541" cy="168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21188" name="Text Box 4"/>
            <p:cNvSpPr txBox="1">
              <a:spLocks noChangeArrowheads="1"/>
            </p:cNvSpPr>
            <p:nvPr/>
          </p:nvSpPr>
          <p:spPr bwMode="auto">
            <a:xfrm>
              <a:off x="3786" y="3634"/>
              <a:ext cx="154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 b="1" u="none">
                <a:solidFill>
                  <a:srgbClr val="66FF33"/>
                </a:solidFill>
                <a:latin typeface="Arial" charset="0"/>
              </a:endParaRPr>
            </a:p>
          </p:txBody>
        </p:sp>
      </p:grpSp>
      <p:grpSp>
        <p:nvGrpSpPr>
          <p:cNvPr id="221189" name="Group 5"/>
          <p:cNvGrpSpPr>
            <a:grpSpLocks/>
          </p:cNvGrpSpPr>
          <p:nvPr/>
        </p:nvGrpSpPr>
        <p:grpSpPr bwMode="auto">
          <a:xfrm>
            <a:off x="5867400" y="3276600"/>
            <a:ext cx="3276600" cy="3646488"/>
            <a:chOff x="0" y="0"/>
            <a:chExt cx="5783" cy="4511"/>
          </a:xfrm>
        </p:grpSpPr>
        <p:pic>
          <p:nvPicPr>
            <p:cNvPr id="221190" name="Picture 6" descr="20078311346_cay-bang-la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83" cy="4320"/>
            </a:xfrm>
            <a:prstGeom prst="rect">
              <a:avLst/>
            </a:prstGeom>
            <a:noFill/>
          </p:spPr>
        </p:pic>
        <p:sp>
          <p:nvSpPr>
            <p:cNvPr id="221191" name="Text Box 7"/>
            <p:cNvSpPr txBox="1">
              <a:spLocks noChangeArrowheads="1"/>
            </p:cNvSpPr>
            <p:nvPr/>
          </p:nvSpPr>
          <p:spPr bwMode="auto">
            <a:xfrm>
              <a:off x="636" y="3794"/>
              <a:ext cx="4602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3200" u="none">
                <a:solidFill>
                  <a:srgbClr val="FF0000"/>
                </a:solidFill>
                <a:latin typeface="Arial" charset="0"/>
              </a:endParaRPr>
            </a:p>
          </p:txBody>
        </p:sp>
      </p:grpSp>
      <p:pic>
        <p:nvPicPr>
          <p:cNvPr id="221192" name="Picture 8" descr="Soạn: AM 849619 gửi đến 996 để nhận ảnh nà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0"/>
            <a:ext cx="2971800" cy="3200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21193" name="Picture 9" descr="images1408499_vooc_CMS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0400"/>
            <a:ext cx="2667000" cy="3581400"/>
          </a:xfrm>
          <a:prstGeom prst="rect">
            <a:avLst/>
          </a:prstGeom>
          <a:noFill/>
        </p:spPr>
      </p:pic>
      <p:grpSp>
        <p:nvGrpSpPr>
          <p:cNvPr id="221196" name="Group 12"/>
          <p:cNvGrpSpPr>
            <a:grpSpLocks/>
          </p:cNvGrpSpPr>
          <p:nvPr/>
        </p:nvGrpSpPr>
        <p:grpSpPr bwMode="auto">
          <a:xfrm>
            <a:off x="5867400" y="0"/>
            <a:ext cx="3200400" cy="3276600"/>
            <a:chOff x="3016" y="935"/>
            <a:chExt cx="2518" cy="1338"/>
          </a:xfrm>
        </p:grpSpPr>
        <p:pic>
          <p:nvPicPr>
            <p:cNvPr id="221197" name="Picture 13" descr="LAND04"/>
            <p:cNvPicPr>
              <a:picLocks noChangeAspect="1" noChangeArrowheads="1"/>
            </p:cNvPicPr>
            <p:nvPr/>
          </p:nvPicPr>
          <p:blipFill>
            <a:blip r:embed="rId7">
              <a:lum contrast="18000"/>
            </a:blip>
            <a:srcRect/>
            <a:stretch>
              <a:fillRect/>
            </a:stretch>
          </p:blipFill>
          <p:spPr bwMode="auto">
            <a:xfrm>
              <a:off x="3016" y="935"/>
              <a:ext cx="2518" cy="133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221198" name="Text Box 14"/>
            <p:cNvSpPr txBox="1">
              <a:spLocks noChangeArrowheads="1"/>
            </p:cNvSpPr>
            <p:nvPr/>
          </p:nvSpPr>
          <p:spPr bwMode="auto">
            <a:xfrm>
              <a:off x="3900" y="1970"/>
              <a:ext cx="9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800" b="1" u="none">
                <a:solidFill>
                  <a:srgbClr val="66FF33"/>
                </a:solidFill>
                <a:latin typeface="Arial" charset="0"/>
              </a:endParaRPr>
            </a:p>
          </p:txBody>
        </p:sp>
      </p:grpSp>
      <p:pic>
        <p:nvPicPr>
          <p:cNvPr id="221199" name="Picture 15" descr="3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743200" cy="3200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1201" name="Text Box 17"/>
          <p:cNvSpPr txBox="1">
            <a:spLocks noChangeArrowheads="1"/>
          </p:cNvSpPr>
          <p:nvPr/>
        </p:nvSpPr>
        <p:spPr bwMode="auto">
          <a:xfrm>
            <a:off x="228600" y="6338888"/>
            <a:ext cx="8686800" cy="51911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u="none">
                <a:solidFill>
                  <a:srgbClr val="0000FF"/>
                </a:solidFill>
              </a:rPr>
              <a:t>Động vật , thực vật quý hiếm có nguy cơ bị tuyệt chủng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1600200" y="0"/>
            <a:ext cx="5257800" cy="6080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FF0000"/>
                </a:solidFill>
              </a:rPr>
              <a:t>Hậu quả của việc phá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4" name="Picture 4" descr="h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6000" contrast="24000"/>
          </a:blip>
          <a:srcRect/>
          <a:stretch>
            <a:fillRect/>
          </a:stretch>
        </p:blipFill>
        <p:spPr>
          <a:xfrm>
            <a:off x="152400" y="838200"/>
            <a:ext cx="8839200" cy="5334000"/>
          </a:xfrm>
          <a:noFill/>
          <a:ln w="38100">
            <a:solidFill>
              <a:srgbClr val="009900"/>
            </a:solidFill>
          </a:ln>
        </p:spPr>
      </p:pic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u="none">
                <a:solidFill>
                  <a:srgbClr val="CC0000"/>
                </a:solidFill>
              </a:rPr>
              <a:t>Muốn rừng không bị tàn phá thì chúng ta phải làm gì ?</a:t>
            </a:r>
          </a:p>
        </p:txBody>
      </p:sp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838200" y="6248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0000FF"/>
                </a:solidFill>
              </a:rPr>
              <a:t>Không khai thác gỗ và phá rừng bừa bãi</a:t>
            </a:r>
          </a:p>
        </p:txBody>
      </p:sp>
      <p:sp>
        <p:nvSpPr>
          <p:cNvPr id="266248" name="AutoShape 8"/>
          <p:cNvSpPr>
            <a:spLocks noChangeArrowheads="1"/>
          </p:cNvSpPr>
          <p:nvPr/>
        </p:nvSpPr>
        <p:spPr bwMode="auto">
          <a:xfrm>
            <a:off x="3429000" y="2971800"/>
            <a:ext cx="1981200" cy="762000"/>
          </a:xfrm>
          <a:prstGeom prst="irregularSeal1">
            <a:avLst/>
          </a:prstGeom>
          <a:solidFill>
            <a:srgbClr val="5ADEF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u="none">
                <a:solidFill>
                  <a:srgbClr val="FF00FF"/>
                </a:solidFill>
                <a:latin typeface="Arial" charset="0"/>
                <a:cs typeface="Arial" charset="0"/>
              </a:rPr>
              <a:t>Cấm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85800"/>
            <a:ext cx="8763000" cy="55626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u="none">
                <a:solidFill>
                  <a:srgbClr val="CC0000"/>
                </a:solidFill>
              </a:rPr>
              <a:t>Muốn rừng không bị tàn phá thì chúng ta phải làm gì ?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3657600" y="6267450"/>
            <a:ext cx="1957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u="none">
                <a:solidFill>
                  <a:srgbClr val="0000FF"/>
                </a:solidFill>
              </a:rPr>
              <a:t>Trồng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67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68291" name="Group 3"/>
          <p:cNvGrpSpPr>
            <a:grpSpLocks/>
          </p:cNvGrpSpPr>
          <p:nvPr/>
        </p:nvGrpSpPr>
        <p:grpSpPr bwMode="auto">
          <a:xfrm>
            <a:off x="228600" y="838200"/>
            <a:ext cx="8610600" cy="5867400"/>
            <a:chOff x="226" y="232"/>
            <a:chExt cx="5307" cy="3674"/>
          </a:xfrm>
        </p:grpSpPr>
        <p:pic>
          <p:nvPicPr>
            <p:cNvPr id="268292" name="Picture 4" descr="IMG_0196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30000"/>
            </a:blip>
            <a:srcRect/>
            <a:stretch>
              <a:fillRect/>
            </a:stretch>
          </p:blipFill>
          <p:spPr bwMode="auto">
            <a:xfrm>
              <a:off x="226" y="232"/>
              <a:ext cx="5307" cy="367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</p:pic>
        <p:sp>
          <p:nvSpPr>
            <p:cNvPr id="268293" name="Text Box 5"/>
            <p:cNvSpPr txBox="1">
              <a:spLocks noChangeArrowheads="1"/>
            </p:cNvSpPr>
            <p:nvPr/>
          </p:nvSpPr>
          <p:spPr bwMode="auto">
            <a:xfrm>
              <a:off x="499" y="459"/>
              <a:ext cx="2358" cy="349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b="1" u="none">
                  <a:solidFill>
                    <a:srgbClr val="0000FF"/>
                  </a:solidFill>
                  <a:latin typeface="Arial" charset="0"/>
                </a:rPr>
                <a:t>Trồng cây</a:t>
              </a:r>
            </a:p>
          </p:txBody>
        </p:sp>
      </p:grpSp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0" y="904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u="none">
                <a:solidFill>
                  <a:srgbClr val="CC0000"/>
                </a:solidFill>
              </a:rPr>
              <a:t>Muốn rừng không bị tàn phá thì chúng ta phải làm gì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2" name="Text Box 14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u="none">
                <a:solidFill>
                  <a:srgbClr val="CC0000"/>
                </a:solidFill>
              </a:rPr>
              <a:t>Muốn rừng không bị tàn phá thì chúng ta phải làm gì ?</a:t>
            </a:r>
          </a:p>
        </p:txBody>
      </p:sp>
      <p:pic>
        <p:nvPicPr>
          <p:cNvPr id="165907" name="Picture 19" descr="090715185901-21-160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762000"/>
            <a:ext cx="8534400" cy="5562600"/>
          </a:xfrm>
          <a:noFill/>
          <a:ln w="38100">
            <a:solidFill>
              <a:srgbClr val="009900"/>
            </a:solidFill>
          </a:ln>
        </p:spPr>
      </p:pic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3236913" y="6248400"/>
            <a:ext cx="2478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u="none">
                <a:solidFill>
                  <a:srgbClr val="0000FF"/>
                </a:solidFill>
              </a:rPr>
              <a:t>Trồng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u="none">
                <a:solidFill>
                  <a:srgbClr val="CC0000"/>
                </a:solidFill>
              </a:rPr>
              <a:t>Muốn rừng không bị tàn phá thì chúng ta phải làm gì ?</a:t>
            </a:r>
          </a:p>
        </p:txBody>
      </p:sp>
      <p:pic>
        <p:nvPicPr>
          <p:cNvPr id="199690" name="Picture 10" descr="090422164559-974-214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686800" cy="55626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3276600" y="6292850"/>
            <a:ext cx="297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u="none">
                <a:solidFill>
                  <a:srgbClr val="0000FF"/>
                </a:solidFill>
                <a:latin typeface="Arial" charset="0"/>
              </a:rPr>
              <a:t>Trồng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3" name="Picture 9" descr="campuchia_lam%20nghie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686800" cy="55626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u="none">
                <a:solidFill>
                  <a:srgbClr val="CC0000"/>
                </a:solidFill>
              </a:rPr>
              <a:t>Muốn rừng không bị tàn phá thì chúng ta phải làm gì ?</a:t>
            </a:r>
          </a:p>
        </p:txBody>
      </p:sp>
      <p:sp>
        <p:nvSpPr>
          <p:cNvPr id="205836" name="Text Box 12"/>
          <p:cNvSpPr txBox="1">
            <a:spLocks noChangeArrowheads="1"/>
          </p:cNvSpPr>
          <p:nvPr/>
        </p:nvSpPr>
        <p:spPr bwMode="auto">
          <a:xfrm>
            <a:off x="2438400" y="6278563"/>
            <a:ext cx="5029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u="none">
                <a:solidFill>
                  <a:srgbClr val="0000FF"/>
                </a:solidFill>
              </a:rPr>
              <a:t>Chăm sóc, bảo vệ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48" name="Picture 4" descr="bao%20ve%20rung07072010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57150" cmpd="thinThick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44" y="876"/>
            <a:chExt cx="4032" cy="1791"/>
          </a:xfrm>
        </p:grpSpPr>
        <p:pic>
          <p:nvPicPr>
            <p:cNvPr id="19468" name="Picture 12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876"/>
              <a:ext cx="4032" cy="179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192" y="2352"/>
              <a:ext cx="240" cy="240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u="none">
                  <a:latin typeface="Arial" charset="0"/>
                  <a:cs typeface="Arial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Oval 2"/>
          <p:cNvSpPr>
            <a:spLocks noChangeArrowheads="1"/>
          </p:cNvSpPr>
          <p:nvPr/>
        </p:nvSpPr>
        <p:spPr bwMode="auto">
          <a:xfrm>
            <a:off x="228600" y="51054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C.</a:t>
            </a:r>
          </a:p>
        </p:txBody>
      </p:sp>
      <p:sp>
        <p:nvSpPr>
          <p:cNvPr id="250883" name="Oval 3"/>
          <p:cNvSpPr>
            <a:spLocks noChangeArrowheads="1"/>
          </p:cNvSpPr>
          <p:nvPr/>
        </p:nvSpPr>
        <p:spPr bwMode="auto">
          <a:xfrm>
            <a:off x="228600" y="39624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B.</a:t>
            </a:r>
          </a:p>
        </p:txBody>
      </p:sp>
      <p:sp>
        <p:nvSpPr>
          <p:cNvPr id="250884" name="Oval 4"/>
          <p:cNvSpPr>
            <a:spLocks noChangeArrowheads="1"/>
          </p:cNvSpPr>
          <p:nvPr/>
        </p:nvSpPr>
        <p:spPr bwMode="auto">
          <a:xfrm>
            <a:off x="228600" y="24384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A.</a:t>
            </a: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830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CC0000"/>
                </a:solidFill>
              </a:rPr>
              <a:t>Nguyên nhân dẫn đến việc rừng bị tàn phá :</a:t>
            </a:r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914400" y="2362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Đốt rừng làm nương rẫy ; lấy củi, đốt than, lấy gỗ làm nhà, đóng đồ dùng…</a:t>
            </a:r>
          </a:p>
        </p:txBody>
      </p:sp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838200" y="3962400"/>
            <a:ext cx="807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Phá rừng để lấy đất làm nhà, làm đường…</a:t>
            </a:r>
          </a:p>
        </p:txBody>
      </p:sp>
      <p:sp>
        <p:nvSpPr>
          <p:cNvPr id="250888" name="Text Box 8"/>
          <p:cNvSpPr txBox="1">
            <a:spLocks noChangeArrowheads="1"/>
          </p:cNvSpPr>
          <p:nvPr/>
        </p:nvSpPr>
        <p:spPr bwMode="auto">
          <a:xfrm>
            <a:off x="838200" y="5105400"/>
            <a:ext cx="320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Tất cả các ý trên</a:t>
            </a:r>
          </a:p>
        </p:txBody>
      </p:sp>
      <p:sp>
        <p:nvSpPr>
          <p:cNvPr id="250889" name="Text Box 9"/>
          <p:cNvSpPr txBox="1">
            <a:spLocks noChangeArrowheads="1"/>
          </p:cNvSpPr>
          <p:nvPr/>
        </p:nvSpPr>
        <p:spPr bwMode="auto">
          <a:xfrm>
            <a:off x="2819400" y="792163"/>
            <a:ext cx="1676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FF0000"/>
                </a:solidFill>
                <a:latin typeface=".VnBahamasB" pitchFamily="34" charset="0"/>
              </a:rPr>
              <a:t> </a:t>
            </a:r>
            <a:r>
              <a:rPr lang="en-US" sz="3200" b="1">
                <a:solidFill>
                  <a:srgbClr val="0000CC"/>
                </a:solidFill>
              </a:rPr>
              <a:t>Câu 1</a:t>
            </a:r>
          </a:p>
        </p:txBody>
      </p:sp>
      <p:sp>
        <p:nvSpPr>
          <p:cNvPr id="250892" name="Text Box 12"/>
          <p:cNvSpPr txBox="1">
            <a:spLocks noChangeArrowheads="1"/>
          </p:cNvSpPr>
          <p:nvPr/>
        </p:nvSpPr>
        <p:spPr bwMode="auto">
          <a:xfrm>
            <a:off x="4419600" y="5181600"/>
            <a:ext cx="762000" cy="557213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 w="38100" cmpd="dbl">
            <a:solidFill>
              <a:srgbClr val="CC66FF"/>
            </a:solidFill>
            <a:miter lim="800000"/>
            <a:headEnd/>
            <a:tailEnd/>
          </a:ln>
          <a:effectLst>
            <a:outerShdw dist="45791" dir="2021404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none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250893" name="AutoShape 1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u="none">
                <a:solidFill>
                  <a:srgbClr val="CC0000"/>
                </a:solidFill>
              </a:rPr>
              <a:t>TÁC ĐỘNG CỦA CON NGƯỜI ĐẾN MÔI TRƯỜNG RỪNG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2" grpId="0" animBg="1"/>
      <p:bldP spid="250883" grpId="0" animBg="1"/>
      <p:bldP spid="250884" grpId="0" animBg="1"/>
      <p:bldP spid="250885" grpId="0"/>
      <p:bldP spid="250886" grpId="0"/>
      <p:bldP spid="250887" grpId="0"/>
      <p:bldP spid="250888" grpId="0"/>
      <p:bldP spid="250889" grpId="0"/>
      <p:bldP spid="25089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Oval 2"/>
          <p:cNvSpPr>
            <a:spLocks noChangeArrowheads="1"/>
          </p:cNvSpPr>
          <p:nvPr/>
        </p:nvSpPr>
        <p:spPr bwMode="auto">
          <a:xfrm>
            <a:off x="990600" y="42672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C.</a:t>
            </a:r>
          </a:p>
        </p:txBody>
      </p:sp>
      <p:sp>
        <p:nvSpPr>
          <p:cNvPr id="244739" name="Oval 3"/>
          <p:cNvSpPr>
            <a:spLocks noChangeArrowheads="1"/>
          </p:cNvSpPr>
          <p:nvPr/>
        </p:nvSpPr>
        <p:spPr bwMode="auto">
          <a:xfrm>
            <a:off x="990600" y="33528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B.</a:t>
            </a:r>
          </a:p>
        </p:txBody>
      </p:sp>
      <p:sp>
        <p:nvSpPr>
          <p:cNvPr id="244740" name="Oval 4"/>
          <p:cNvSpPr>
            <a:spLocks noChangeArrowheads="1"/>
          </p:cNvSpPr>
          <p:nvPr/>
        </p:nvSpPr>
        <p:spPr bwMode="auto">
          <a:xfrm>
            <a:off x="990600" y="24384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A.</a:t>
            </a: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830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CC0000"/>
                </a:solidFill>
              </a:rPr>
              <a:t>Nguyên nhân nào khác khiến rừng bị tàn phá :</a:t>
            </a:r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1676400" y="2362200"/>
            <a:ext cx="358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Do cháy rừng</a:t>
            </a:r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1676400" y="3276600"/>
            <a:ext cx="662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Do con người khai thác rừng bừa bãi</a:t>
            </a:r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1600200" y="42672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Do con người đốt rừng làm nương rẫy</a:t>
            </a:r>
          </a:p>
        </p:txBody>
      </p:sp>
      <p:sp>
        <p:nvSpPr>
          <p:cNvPr id="244746" name="Text Box 10"/>
          <p:cNvSpPr txBox="1">
            <a:spLocks noChangeArrowheads="1"/>
          </p:cNvSpPr>
          <p:nvPr/>
        </p:nvSpPr>
        <p:spPr bwMode="auto">
          <a:xfrm>
            <a:off x="2819400" y="792163"/>
            <a:ext cx="1676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FF0000"/>
                </a:solidFill>
                <a:latin typeface=".VnBahamasB" pitchFamily="34" charset="0"/>
              </a:rPr>
              <a:t> </a:t>
            </a:r>
            <a:r>
              <a:rPr lang="en-US" sz="3200" b="1">
                <a:solidFill>
                  <a:srgbClr val="0000CC"/>
                </a:solidFill>
              </a:rPr>
              <a:t>Câu 2</a:t>
            </a:r>
          </a:p>
        </p:txBody>
      </p:sp>
      <p:sp>
        <p:nvSpPr>
          <p:cNvPr id="244748" name="Text Box 12"/>
          <p:cNvSpPr txBox="1">
            <a:spLocks noChangeArrowheads="1"/>
          </p:cNvSpPr>
          <p:nvPr/>
        </p:nvSpPr>
        <p:spPr bwMode="auto">
          <a:xfrm>
            <a:off x="5715000" y="2338388"/>
            <a:ext cx="762000" cy="557212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 w="38100" cmpd="dbl">
            <a:solidFill>
              <a:srgbClr val="CC66FF"/>
            </a:solidFill>
            <a:miter lim="800000"/>
            <a:headEnd/>
            <a:tailEnd/>
          </a:ln>
          <a:effectLst>
            <a:outerShdw dist="45791" dir="2021404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none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244749" name="AutoShape 1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u="none">
                <a:solidFill>
                  <a:srgbClr val="CC0000"/>
                </a:solidFill>
              </a:rPr>
              <a:t>TÁC ĐỘNG CỦA CON NGƯỜI ĐẾN MÔI TRƯỜNG RỪNG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4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44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4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 animBg="1"/>
      <p:bldP spid="244739" grpId="0" animBg="1"/>
      <p:bldP spid="244740" grpId="0" animBg="1"/>
      <p:bldP spid="244741" grpId="0"/>
      <p:bldP spid="244742" grpId="0"/>
      <p:bldP spid="244743" grpId="0"/>
      <p:bldP spid="244744" grpId="0"/>
      <p:bldP spid="244746" grpId="0"/>
      <p:bldP spid="24474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Oval 2"/>
          <p:cNvSpPr>
            <a:spLocks noChangeArrowheads="1"/>
          </p:cNvSpPr>
          <p:nvPr/>
        </p:nvSpPr>
        <p:spPr bwMode="auto">
          <a:xfrm>
            <a:off x="152400" y="57912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C.</a:t>
            </a:r>
          </a:p>
        </p:txBody>
      </p:sp>
      <p:sp>
        <p:nvSpPr>
          <p:cNvPr id="252931" name="Oval 3"/>
          <p:cNvSpPr>
            <a:spLocks noChangeArrowheads="1"/>
          </p:cNvSpPr>
          <p:nvPr/>
        </p:nvSpPr>
        <p:spPr bwMode="auto">
          <a:xfrm>
            <a:off x="152400" y="39624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B.</a:t>
            </a:r>
          </a:p>
        </p:txBody>
      </p:sp>
      <p:sp>
        <p:nvSpPr>
          <p:cNvPr id="252932" name="Oval 4"/>
          <p:cNvSpPr>
            <a:spLocks noChangeArrowheads="1"/>
          </p:cNvSpPr>
          <p:nvPr/>
        </p:nvSpPr>
        <p:spPr bwMode="auto">
          <a:xfrm>
            <a:off x="152400" y="2438400"/>
            <a:ext cx="5334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50000">
                <a:srgbClr val="FFEBFA"/>
              </a:gs>
              <a:gs pos="100000">
                <a:srgbClr val="FFFFCC"/>
              </a:gs>
            </a:gsLst>
            <a:lin ang="5400000" scaled="1"/>
          </a:gradFill>
          <a:ln w="76200" cmpd="tri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A.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830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CC0000"/>
                </a:solidFill>
              </a:rPr>
              <a:t>Việc phá rừng dẫn đến những hậu quả gì :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845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Khí hậu bị thay đổi ; lũ lụt, hạn hán xảy ra thường xuyên ; đất bị xói mòn trở nên bạc màu</a:t>
            </a: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762000" y="3962400"/>
            <a:ext cx="8382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Động vật, thực vật quý hiếm giảm dần, một số loài đã bị tuyệt chủng và một số loài có nguy cơ bị tuyệt chủng</a:t>
            </a: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838200" y="5821363"/>
            <a:ext cx="3124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0000CC"/>
                </a:solidFill>
              </a:rPr>
              <a:t>Tất cả các ý trên</a:t>
            </a:r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2819400" y="792163"/>
            <a:ext cx="1676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FF0000"/>
                </a:solidFill>
                <a:latin typeface=".VnBahamasB" pitchFamily="34" charset="0"/>
              </a:rPr>
              <a:t> </a:t>
            </a:r>
            <a:r>
              <a:rPr lang="en-US" sz="3200" b="1">
                <a:solidFill>
                  <a:srgbClr val="0000CC"/>
                </a:solidFill>
              </a:rPr>
              <a:t>Câu 3</a:t>
            </a: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419600" y="5867400"/>
            <a:ext cx="762000" cy="557213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 w="38100" cmpd="dbl">
            <a:solidFill>
              <a:srgbClr val="CC66FF"/>
            </a:solidFill>
            <a:miter lim="800000"/>
            <a:headEnd/>
            <a:tailEnd/>
          </a:ln>
          <a:effectLst>
            <a:outerShdw dist="45791" dir="2021404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none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252939" name="AutoShape 11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u="none">
                <a:solidFill>
                  <a:srgbClr val="CC0000"/>
                </a:solidFill>
              </a:rPr>
              <a:t>TÁC ĐỘNG CỦA CON NGƯỜI ĐẾN MÔI TRƯỜNG RỪNG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 animBg="1"/>
      <p:bldP spid="252931" grpId="0" animBg="1"/>
      <p:bldP spid="252932" grpId="0" animBg="1"/>
      <p:bldP spid="252933" grpId="0"/>
      <p:bldP spid="252934" grpId="0"/>
      <p:bldP spid="252935" grpId="0"/>
      <p:bldP spid="252936" grpId="0"/>
      <p:bldP spid="252937" grpId="0"/>
      <p:bldP spid="25293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228600" y="1295400"/>
            <a:ext cx="891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solidFill>
                  <a:srgbClr val="CC0000"/>
                </a:solidFill>
              </a:rPr>
              <a:t>Muốn rừng không bị tàn phá thì chúng ta làm gì :</a:t>
            </a: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914400" y="2163763"/>
            <a:ext cx="82296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latin typeface=".VnTime" pitchFamily="34" charset="0"/>
              </a:rPr>
              <a:t> </a:t>
            </a:r>
            <a:r>
              <a:rPr lang="en-US" sz="3200" b="1" u="none">
                <a:solidFill>
                  <a:srgbClr val="0000CC"/>
                </a:solidFill>
              </a:rPr>
              <a:t>Không khai thác gỗ và phá rừng bừa bãi trồng cây, trồng rừng ; phủ xanh đồi trọc.</a:t>
            </a:r>
          </a:p>
          <a:p>
            <a:pPr>
              <a:spcBef>
                <a:spcPct val="50000"/>
              </a:spcBef>
            </a:pPr>
            <a:endParaRPr lang="en-US" sz="3200" b="1" u="none">
              <a:solidFill>
                <a:srgbClr val="0000CC"/>
              </a:solidFill>
            </a:endParaRP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914400" y="3856038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latin typeface=".VnTime" pitchFamily="34" charset="0"/>
              </a:rPr>
              <a:t> </a:t>
            </a:r>
            <a:r>
              <a:rPr lang="en-US" sz="3200" b="1" u="none">
                <a:solidFill>
                  <a:srgbClr val="0000CC"/>
                </a:solidFill>
              </a:rPr>
              <a:t>Tuyên truyền cho những người xung quanh hiểu được hậu quả của việc phá rừng bừa bãi.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655638" y="5410200"/>
            <a:ext cx="4297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>
                <a:latin typeface=".VnTime" pitchFamily="34" charset="0"/>
              </a:rPr>
              <a:t>   </a:t>
            </a:r>
            <a:r>
              <a:rPr lang="en-US" sz="3200" b="1" u="none">
                <a:solidFill>
                  <a:srgbClr val="0000CC"/>
                </a:solidFill>
              </a:rPr>
              <a:t>Tất cả các ý trên</a:t>
            </a:r>
          </a:p>
        </p:txBody>
      </p:sp>
      <p:sp>
        <p:nvSpPr>
          <p:cNvPr id="248838" name="Oval 6"/>
          <p:cNvSpPr>
            <a:spLocks noChangeArrowheads="1"/>
          </p:cNvSpPr>
          <p:nvPr/>
        </p:nvSpPr>
        <p:spPr bwMode="auto">
          <a:xfrm>
            <a:off x="381000" y="3962400"/>
            <a:ext cx="495300" cy="4572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rgbClr val="FFFFFF"/>
              </a:gs>
              <a:gs pos="100000">
                <a:srgbClr val="FF99FF"/>
              </a:gs>
            </a:gsLst>
            <a:lin ang="5400000" scaled="1"/>
          </a:gradFill>
          <a:ln w="38100" cmpd="dbl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B.</a:t>
            </a:r>
          </a:p>
        </p:txBody>
      </p:sp>
      <p:sp>
        <p:nvSpPr>
          <p:cNvPr id="248839" name="Oval 7"/>
          <p:cNvSpPr>
            <a:spLocks noChangeArrowheads="1"/>
          </p:cNvSpPr>
          <p:nvPr/>
        </p:nvSpPr>
        <p:spPr bwMode="auto">
          <a:xfrm>
            <a:off x="381000" y="2286000"/>
            <a:ext cx="495300" cy="4572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rgbClr val="FFFFFF"/>
              </a:gs>
              <a:gs pos="100000">
                <a:srgbClr val="FF99FF"/>
              </a:gs>
            </a:gsLst>
            <a:lin ang="5400000" scaled="1"/>
          </a:gradFill>
          <a:ln w="38100" cmpd="dbl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A.</a:t>
            </a:r>
          </a:p>
        </p:txBody>
      </p:sp>
      <p:sp>
        <p:nvSpPr>
          <p:cNvPr id="248840" name="Oval 8"/>
          <p:cNvSpPr>
            <a:spLocks noChangeArrowheads="1"/>
          </p:cNvSpPr>
          <p:nvPr/>
        </p:nvSpPr>
        <p:spPr bwMode="auto">
          <a:xfrm>
            <a:off x="381000" y="5410200"/>
            <a:ext cx="495300" cy="4572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rgbClr val="FFFFFF"/>
              </a:gs>
              <a:gs pos="100000">
                <a:srgbClr val="FF99FF"/>
              </a:gs>
            </a:gsLst>
            <a:lin ang="5400000" scaled="1"/>
          </a:gradFill>
          <a:ln w="38100" cmpd="dbl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u="none">
                <a:solidFill>
                  <a:srgbClr val="0000CC"/>
                </a:solidFill>
              </a:rPr>
              <a:t>C.</a:t>
            </a:r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2819400" y="57785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</a:rPr>
              <a:t> </a:t>
            </a:r>
            <a:r>
              <a:rPr lang="en-US" sz="3200" b="1">
                <a:solidFill>
                  <a:srgbClr val="0000CC"/>
                </a:solidFill>
              </a:rPr>
              <a:t>Câu 4</a:t>
            </a:r>
          </a:p>
        </p:txBody>
      </p:sp>
      <p:sp>
        <p:nvSpPr>
          <p:cNvPr id="248843" name="AutoShape 11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u="none">
                <a:solidFill>
                  <a:srgbClr val="CC0000"/>
                </a:solidFill>
              </a:rPr>
              <a:t>TÁC ĐỘNG CỦA CON NGƯỜI ĐẾN MÔI TRƯỜNG RỪNG</a:t>
            </a:r>
          </a:p>
        </p:txBody>
      </p:sp>
      <p:sp>
        <p:nvSpPr>
          <p:cNvPr id="248844" name="Text Box 12"/>
          <p:cNvSpPr txBox="1">
            <a:spLocks noChangeArrowheads="1"/>
          </p:cNvSpPr>
          <p:nvPr/>
        </p:nvSpPr>
        <p:spPr bwMode="auto">
          <a:xfrm>
            <a:off x="4953000" y="5486400"/>
            <a:ext cx="914400" cy="617538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 w="38100" cmpd="dbl">
            <a:solidFill>
              <a:srgbClr val="CC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none">
                <a:solidFill>
                  <a:srgbClr val="FF3300"/>
                </a:solidFill>
              </a:rPr>
              <a:t>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8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  <p:bldP spid="248835" grpId="0"/>
      <p:bldP spid="248836" grpId="0"/>
      <p:bldP spid="248837" grpId="0"/>
      <p:bldP spid="248838" grpId="0" animBg="1"/>
      <p:bldP spid="248839" grpId="0" animBg="1"/>
      <p:bldP spid="248840" grpId="0" animBg="1"/>
      <p:bldP spid="248841" grpId="0"/>
      <p:bldP spid="24884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dung-chan-nghi-lai-cuc-phuong-2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3" descr="H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57150" cmpd="thickThin">
            <a:solidFill>
              <a:srgbClr val="0000FF"/>
            </a:solidFill>
          </a:ln>
        </p:spPr>
      </p:pic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2159000" y="6216650"/>
            <a:ext cx="4699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u="none">
                <a:solidFill>
                  <a:srgbClr val="0000FF"/>
                </a:solidFill>
              </a:rPr>
              <a:t>Lấy đất làm nương rẫy</a:t>
            </a:r>
          </a:p>
        </p:txBody>
      </p: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3475" name="Picture 3" descr="2fire-forest[1]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57150" cmpd="thinThick">
            <a:solidFill>
              <a:srgbClr val="0000FF"/>
            </a:solidFill>
          </a:ln>
        </p:spPr>
      </p:pic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  <p:sp>
        <p:nvSpPr>
          <p:cNvPr id="233478" name="Text Box 6"/>
          <p:cNvSpPr txBox="1">
            <a:spLocks noChangeArrowheads="1"/>
          </p:cNvSpPr>
          <p:nvPr/>
        </p:nvSpPr>
        <p:spPr bwMode="auto">
          <a:xfrm>
            <a:off x="1960563" y="6216650"/>
            <a:ext cx="4973637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u="none">
                <a:solidFill>
                  <a:srgbClr val="0000FF"/>
                </a:solidFill>
              </a:rPr>
              <a:t>Đốt rừng làm nương rẫy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1427" name="Picture 3" descr="Soc Son Dat rung bien thanh nha lau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57150" cmpd="thinThick">
            <a:solidFill>
              <a:srgbClr val="0000FF"/>
            </a:solidFill>
          </a:ln>
        </p:spPr>
      </p:pic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1676400" y="6216650"/>
            <a:ext cx="5334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lấy đất làm nhà</a:t>
            </a:r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100" name="Picture 4" descr="4-ch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76200" y="6216650"/>
            <a:ext cx="90678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u="none">
                <a:solidFill>
                  <a:srgbClr val="0000FF"/>
                </a:solidFill>
              </a:rPr>
              <a:t>Phá rừng lấy đất làm nhà </a:t>
            </a: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0" y="6350"/>
            <a:ext cx="9144000" cy="679450"/>
          </a:xfrm>
          <a:prstGeom prst="rect">
            <a:avLst/>
          </a:prstGeom>
          <a:solidFill>
            <a:srgbClr val="CCEC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u="none">
                <a:solidFill>
                  <a:srgbClr val="CC0000"/>
                </a:solidFill>
              </a:rPr>
              <a:t>Nguyên nhân dẫn đến rừng bị tàn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24397"/>
  <p:tag name="VIOLETTITLE" val="Tác động của con người đến môi trường rừng"/>
  <p:tag name="VIOLETLESSON" val="57"/>
  <p:tag name="VIOLETCATID" val="8048938"/>
  <p:tag name="VIOLETSUBJECT" val="Khoa học 5"/>
  <p:tag name="VIOLETSOURCE" val="Nguyễn Thị Thu Sương"/>
  <p:tag name="VIOLETAUTHORID" val="1075795"/>
  <p:tag name="VIOLETAUTHORNAME" val="Lê Quang Dương"/>
  <p:tag name="VIOLETAUTHORAVATAR" val="1075795.jpg"/>
  <p:tag name="VIOLETAUTHORADDRESS" val="Trường THCS Thủy Phù - Thừa Thiên Huế"/>
  <p:tag name="VIOLETAUTHORHOMEPAGE" val="http://lequangduong.violet.vn"/>
  <p:tag name="VIOLETDATE" val="2012-04-24 15:37:56"/>
  <p:tag name="VIOLETHIT" val="470"/>
  <p:tag name="VIOLETLIKE" val="0"/>
  <p:tag name="MMPROD_NEXTUNIQUEID" val="10012"/>
  <p:tag name="MMPROD_UIDATA" val="&lt;database version=&quot;7.0&quot;&gt;&lt;object type=&quot;1&quot; unique_id=&quot;10001&quot;&gt;&lt;object type=&quot;8&quot; unique_id=&quot;10747&quot;&gt;&lt;/object&gt;&lt;object type=&quot;2&quot; unique_id=&quot;10748&quot;&gt;&lt;object type=&quot;3&quot; unique_id=&quot;10749&quot;&gt;&lt;property id=&quot;20148&quot; value=&quot;5&quot;/&gt;&lt;property id=&quot;20300&quot; value=&quot;Slide 1&quot;/&gt;&lt;property id=&quot;20307&quot; value=&quot;456&quot;/&gt;&lt;/object&gt;&lt;object type=&quot;3&quot; unique_id=&quot;10750&quot;&gt;&lt;property id=&quot;20148&quot; value=&quot;5&quot;/&gt;&lt;property id=&quot;20300&quot; value=&quot;Slide 2&quot;/&gt;&lt;property id=&quot;20307&quot; value=&quot;317&quot;/&gt;&lt;/object&gt;&lt;object type=&quot;3&quot; unique_id=&quot;10751&quot;&gt;&lt;property id=&quot;20148&quot; value=&quot;5&quot;/&gt;&lt;property id=&quot;20300&quot; value=&quot;Slide 3&quot;/&gt;&lt;property id=&quot;20307&quot; value=&quot;261&quot;/&gt;&lt;/object&gt;&lt;object type=&quot;3&quot; unique_id=&quot;10752&quot;&gt;&lt;property id=&quot;20148&quot; value=&quot;5&quot;/&gt;&lt;property id=&quot;20300&quot; value=&quot;Slide 4&quot;/&gt;&lt;property id=&quot;20307&quot; value=&quot;266&quot;/&gt;&lt;/object&gt;&lt;object type=&quot;3&quot; unique_id=&quot;10753&quot;&gt;&lt;property id=&quot;20148&quot; value=&quot;5&quot;/&gt;&lt;property id=&quot;20300&quot; value=&quot;Slide 5&quot;/&gt;&lt;property id=&quot;20307&quot; value=&quot;267&quot;/&gt;&lt;/object&gt;&lt;object type=&quot;3&quot; unique_id=&quot;10754&quot;&gt;&lt;property id=&quot;20148&quot; value=&quot;5&quot;/&gt;&lt;property id=&quot;20300&quot; value=&quot;Slide 6&quot;/&gt;&lt;property id=&quot;20307&quot; value=&quot;391&quot;/&gt;&lt;/object&gt;&lt;object type=&quot;3&quot; unique_id=&quot;10755&quot;&gt;&lt;property id=&quot;20148&quot; value=&quot;5&quot;/&gt;&lt;property id=&quot;20300&quot; value=&quot;Slide 7&quot;/&gt;&lt;property id=&quot;20307&quot; value=&quot;429&quot;/&gt;&lt;/object&gt;&lt;object type=&quot;3&quot; unique_id=&quot;10756&quot;&gt;&lt;property id=&quot;20148&quot; value=&quot;5&quot;/&gt;&lt;property id=&quot;20300&quot; value=&quot;Slide 8&quot;/&gt;&lt;property id=&quot;20307&quot; value=&quot;427&quot;/&gt;&lt;/object&gt;&lt;object type=&quot;3&quot; unique_id=&quot;10757&quot;&gt;&lt;property id=&quot;20148&quot; value=&quot;5&quot;/&gt;&lt;property id=&quot;20300&quot; value=&quot;Slide 9&quot;/&gt;&lt;property id=&quot;20307&quot; value=&quot;447&quot;/&gt;&lt;/object&gt;&lt;object type=&quot;3&quot; unique_id=&quot;10758&quot;&gt;&lt;property id=&quot;20148&quot; value=&quot;5&quot;/&gt;&lt;property id=&quot;20300&quot; value=&quot;Slide 10&quot;/&gt;&lt;property id=&quot;20307&quot; value=&quot;442&quot;/&gt;&lt;/object&gt;&lt;object type=&quot;3&quot; unique_id=&quot;10759&quot;&gt;&lt;property id=&quot;20148&quot; value=&quot;5&quot;/&gt;&lt;property id=&quot;20300&quot; value=&quot;Slide 11&quot;/&gt;&lt;property id=&quot;20307&quot; value=&quot;451&quot;/&gt;&lt;/object&gt;&lt;object type=&quot;3&quot; unique_id=&quot;10760&quot;&gt;&lt;property id=&quot;20148&quot; value=&quot;5&quot;/&gt;&lt;property id=&quot;20300&quot; value=&quot;Slide 12&quot;/&gt;&lt;property id=&quot;20307&quot; value=&quot;425&quot;/&gt;&lt;/object&gt;&lt;object type=&quot;3&quot; unique_id=&quot;10761&quot;&gt;&lt;property id=&quot;20148&quot; value=&quot;5&quot;/&gt;&lt;property id=&quot;20300&quot; value=&quot;Slide 13&quot;/&gt;&lt;property id=&quot;20307&quot; value=&quot;445&quot;/&gt;&lt;/object&gt;&lt;object type=&quot;3&quot; unique_id=&quot;10762&quot;&gt;&lt;property id=&quot;20148&quot; value=&quot;5&quot;/&gt;&lt;property id=&quot;20300&quot; value=&quot;Slide 14&quot;/&gt;&lt;property id=&quot;20307&quot; value=&quot;449&quot;/&gt;&lt;/object&gt;&lt;object type=&quot;3&quot; unique_id=&quot;10763&quot;&gt;&lt;property id=&quot;20148&quot; value=&quot;5&quot;/&gt;&lt;property id=&quot;20300&quot; value=&quot;Slide 15&quot;/&gt;&lt;property id=&quot;20307&quot; value=&quot;450&quot;/&gt;&lt;/object&gt;&lt;object type=&quot;3&quot; unique_id=&quot;10764&quot;&gt;&lt;property id=&quot;20148&quot; value=&quot;5&quot;/&gt;&lt;property id=&quot;20300&quot; value=&quot;Slide 16&quot;/&gt;&lt;property id=&quot;20307&quot; value=&quot;281&quot;/&gt;&lt;/object&gt;&lt;object type=&quot;3&quot; unique_id=&quot;10765&quot;&gt;&lt;property id=&quot;20148&quot; value=&quot;5&quot;/&gt;&lt;property id=&quot;20300&quot; value=&quot;Slide 17&quot;/&gt;&lt;property id=&quot;20307&quot; value=&quot;397&quot;/&gt;&lt;/object&gt;&lt;object type=&quot;3&quot; unique_id=&quot;10766&quot;&gt;&lt;property id=&quot;20148&quot; value=&quot;5&quot;/&gt;&lt;property id=&quot;20300&quot; value=&quot;Slide 18&quot;/&gt;&lt;property id=&quot;20307&quot; value=&quot;292&quot;/&gt;&lt;/object&gt;&lt;object type=&quot;3&quot; unique_id=&quot;10767&quot;&gt;&lt;property id=&quot;20148&quot; value=&quot;5&quot;/&gt;&lt;property id=&quot;20300&quot; value=&quot;Slide 19&quot;/&gt;&lt;property id=&quot;20307&quot; value=&quot;287&quot;/&gt;&lt;/object&gt;&lt;object type=&quot;3&quot; unique_id=&quot;10768&quot;&gt;&lt;property id=&quot;20148&quot; value=&quot;5&quot;/&gt;&lt;property id=&quot;20300&quot; value=&quot;Slide 20&quot;/&gt;&lt;property id=&quot;20307&quot; value=&quot;283&quot;/&gt;&lt;/object&gt;&lt;object type=&quot;3&quot; unique_id=&quot;10769&quot;&gt;&lt;property id=&quot;20148&quot; value=&quot;5&quot;/&gt;&lt;property id=&quot;20300&quot; value=&quot;Slide 21&quot;/&gt;&lt;property id=&quot;20307&quot; value=&quot;291&quot;/&gt;&lt;/object&gt;&lt;object type=&quot;3&quot; unique_id=&quot;10770&quot;&gt;&lt;property id=&quot;20148&quot; value=&quot;5&quot;/&gt;&lt;property id=&quot;20300&quot; value=&quot;Slide 22&quot;/&gt;&lt;property id=&quot;20307&quot; value=&quot;297&quot;/&gt;&lt;/object&gt;&lt;object type=&quot;3&quot; unique_id=&quot;10771&quot;&gt;&lt;property id=&quot;20148&quot; value=&quot;5&quot;/&gt;&lt;property id=&quot;20300&quot; value=&quot;Slide 23&quot;/&gt;&lt;property id=&quot;20307&quot; value=&quot;452&quot;/&gt;&lt;/object&gt;&lt;object type=&quot;3&quot; unique_id=&quot;10772&quot;&gt;&lt;property id=&quot;20148&quot; value=&quot;5&quot;/&gt;&lt;property id=&quot;20300&quot; value=&quot;Slide 24&quot;/&gt;&lt;property id=&quot;20307&quot; value=&quot;423&quot;/&gt;&lt;/object&gt;&lt;object type=&quot;3&quot; unique_id=&quot;10773&quot;&gt;&lt;property id=&quot;20148&quot; value=&quot;5&quot;/&gt;&lt;property id=&quot;20300&quot; value=&quot;Slide 25&quot;/&gt;&lt;property id=&quot;20307&quot; value=&quot;326&quot;/&gt;&lt;/object&gt;&lt;object type=&quot;3&quot; unique_id=&quot;10774&quot;&gt;&lt;property id=&quot;20148&quot; value=&quot;5&quot;/&gt;&lt;property id=&quot;20300&quot; value=&quot;Slide 26&quot;/&gt;&lt;property id=&quot;20307&quot; value=&quot;412&quot;/&gt;&lt;/object&gt;&lt;object type=&quot;3&quot; unique_id=&quot;10775&quot;&gt;&lt;property id=&quot;20148&quot; value=&quot;5&quot;/&gt;&lt;property id=&quot;20300&quot; value=&quot;Slide 27&quot;/&gt;&lt;property id=&quot;20307&quot; value=&quot;413&quot;/&gt;&lt;/object&gt;&lt;object type=&quot;3&quot; unique_id=&quot;10776&quot;&gt;&lt;property id=&quot;20148&quot; value=&quot;5&quot;/&gt;&lt;property id=&quot;20300&quot; value=&quot;Slide 28&quot;/&gt;&lt;property id=&quot;20307&quot; value=&quot;414&quot;/&gt;&lt;/object&gt;&lt;object type=&quot;3&quot; unique_id=&quot;10777&quot;&gt;&lt;property id=&quot;20148&quot; value=&quot;5&quot;/&gt;&lt;property id=&quot;20300&quot; value=&quot;Slide 29&quot;/&gt;&lt;property id=&quot;20307&quot; value=&quot;415&quot;/&gt;&lt;/object&gt;&lt;object type=&quot;3&quot; unique_id=&quot;10778&quot;&gt;&lt;property id=&quot;20148&quot; value=&quot;5&quot;/&gt;&lt;property id=&quot;20300&quot; value=&quot;Slide 30&quot;/&gt;&lt;property id=&quot;20307&quot; value=&quot;416&quot;/&gt;&lt;/object&gt;&lt;object type=&quot;3&quot; unique_id=&quot;10779&quot;&gt;&lt;property id=&quot;20148&quot; value=&quot;5&quot;/&gt;&lt;property id=&quot;20300&quot; value=&quot;Slide 31&quot;/&gt;&lt;property id=&quot;20307&quot; value=&quot;417&quot;/&gt;&lt;/object&gt;&lt;object type=&quot;3&quot; unique_id=&quot;10780&quot;&gt;&lt;property id=&quot;20148&quot; value=&quot;5&quot;/&gt;&lt;property id=&quot;20300&quot; value=&quot;Slide 32&quot;/&gt;&lt;property id=&quot;20307&quot; value=&quot;443&quot;/&gt;&lt;/object&gt;&lt;object type=&quot;3&quot; unique_id=&quot;10781&quot;&gt;&lt;property id=&quot;20148&quot; value=&quot;5&quot;/&gt;&lt;property id=&quot;20300&quot; value=&quot;Slide 33&quot;/&gt;&lt;property id=&quot;20307&quot; value=&quot;418&quot;/&gt;&lt;/object&gt;&lt;object type=&quot;3&quot; unique_id=&quot;10782&quot;&gt;&lt;property id=&quot;20148&quot; value=&quot;5&quot;/&gt;&lt;property id=&quot;20300&quot; value=&quot;Slide 34&quot;/&gt;&lt;property id=&quot;20307&quot; value=&quot;410&quot;/&gt;&lt;/object&gt;&lt;object type=&quot;3&quot; unique_id=&quot;10783&quot;&gt;&lt;property id=&quot;20148&quot; value=&quot;5&quot;/&gt;&lt;property id=&quot;20300&quot; value=&quot;Slide 35&quot;/&gt;&lt;property id=&quot;20307&quot; value=&quot;433&quot;/&gt;&lt;/object&gt;&lt;object type=&quot;3&quot; unique_id=&quot;10784&quot;&gt;&lt;property id=&quot;20148&quot; value=&quot;5&quot;/&gt;&lt;property id=&quot;20300&quot; value=&quot;Slide 36&quot;/&gt;&lt;property id=&quot;20307&quot; value=&quot;434&quot;/&gt;&lt;/object&gt;&lt;object type=&quot;3&quot; unique_id=&quot;10785&quot;&gt;&lt;property id=&quot;20148&quot; value=&quot;5&quot;/&gt;&lt;property id=&quot;20300&quot; value=&quot;Slide 37&quot;/&gt;&lt;property id=&quot;20307&quot; value=&quot;422&quot;/&gt;&lt;/object&gt;&lt;object type=&quot;3&quot; unique_id=&quot;10786&quot;&gt;&lt;property id=&quot;20148&quot; value=&quot;5&quot;/&gt;&lt;property id=&quot;20300&quot; value=&quot;Slide 38&quot;/&gt;&lt;property id=&quot;20307&quot; value=&quot;399&quot;/&gt;&lt;/object&gt;&lt;object type=&quot;3&quot; unique_id=&quot;10787&quot;&gt;&lt;property id=&quot;20148&quot; value=&quot;5&quot;/&gt;&lt;property id=&quot;20300&quot; value=&quot;Slide 39&quot;/&gt;&lt;property id=&quot;20307&quot; value=&quot;400&quot;/&gt;&lt;/object&gt;&lt;object type=&quot;3&quot; unique_id=&quot;10788&quot;&gt;&lt;property id=&quot;20148&quot; value=&quot;5&quot;/&gt;&lt;property id=&quot;20300&quot; value=&quot;Slide 40&quot;/&gt;&lt;property id=&quot;20307&quot; value=&quot;401&quot;/&gt;&lt;/object&gt;&lt;object type=&quot;3&quot; unique_id=&quot;10789&quot;&gt;&lt;property id=&quot;20148&quot; value=&quot;5&quot;/&gt;&lt;property id=&quot;20300&quot; value=&quot;Slide 41&quot;/&gt;&lt;property id=&quot;20307&quot; value=&quot;357&quot;/&gt;&lt;/object&gt;&lt;object type=&quot;3&quot; unique_id=&quot;10790&quot;&gt;&lt;property id=&quot;20148&quot; value=&quot;5&quot;/&gt;&lt;property id=&quot;20300&quot; value=&quot;Slide 42&quot;/&gt;&lt;property id=&quot;20307&quot; value=&quot;419&quot;/&gt;&lt;/object&gt;&lt;object type=&quot;3&quot; unique_id=&quot;10791&quot;&gt;&lt;property id=&quot;20148&quot; value=&quot;5&quot;/&gt;&lt;property id=&quot;20300&quot; value=&quot;Slide 43&quot;/&gt;&lt;property id=&quot;20307&quot; value=&quot;453&quot;/&gt;&lt;/object&gt;&lt;object type=&quot;3&quot; unique_id=&quot;10792&quot;&gt;&lt;property id=&quot;20148&quot; value=&quot;5&quot;/&gt;&lt;property id=&quot;20300&quot; value=&quot;Slide 44&quot;/&gt;&lt;property id=&quot;20307&quot; value=&quot;454&quot;/&gt;&lt;/object&gt;&lt;object type=&quot;3&quot; unique_id=&quot;10793&quot;&gt;&lt;property id=&quot;20148&quot; value=&quot;5&quot;/&gt;&lt;property id=&quot;20300&quot; value=&quot;Slide 45&quot;/&gt;&lt;property id=&quot;20307&quot; value=&quot;455&quot;/&gt;&lt;/object&gt;&lt;object type=&quot;3&quot; unique_id=&quot;10794&quot;&gt;&lt;property id=&quot;20148&quot; value=&quot;5&quot;/&gt;&lt;property id=&quot;20300&quot; value=&quot;Slide 46&quot;/&gt;&lt;property id=&quot;20307&quot; value=&quot;377&quot;/&gt;&lt;/object&gt;&lt;object type=&quot;3&quot; unique_id=&quot;10795&quot;&gt;&lt;property id=&quot;20148&quot; value=&quot;5&quot;/&gt;&lt;property id=&quot;20300&quot; value=&quot;Slide 47&quot;/&gt;&lt;property id=&quot;20307&quot; value=&quot;402&quot;/&gt;&lt;/object&gt;&lt;object type=&quot;3&quot; unique_id=&quot;10796&quot;&gt;&lt;property id=&quot;20148&quot; value=&quot;5&quot;/&gt;&lt;property id=&quot;20300&quot; value=&quot;Slide 48&quot;/&gt;&lt;property id=&quot;20307&quot; value=&quot;408&quot;/&gt;&lt;/object&gt;&lt;object type=&quot;3&quot; unique_id=&quot;10797&quot;&gt;&lt;property id=&quot;20148&quot; value=&quot;5&quot;/&gt;&lt;property id=&quot;20300&quot; value=&quot;Slide 49&quot;/&gt;&lt;property id=&quot;20307&quot; value=&quot;389&quot;/&gt;&lt;/object&gt;&lt;object type=&quot;3&quot; unique_id=&quot;10798&quot;&gt;&lt;property id=&quot;20148&quot; value=&quot;5&quot;/&gt;&lt;property id=&quot;20300&quot; value=&quot;Slide 50&quot;/&gt;&lt;property id=&quot;20307&quot; value=&quot;440&quot;/&gt;&lt;/object&gt;&lt;object type=&quot;3&quot; unique_id=&quot;10799&quot;&gt;&lt;property id=&quot;20148&quot; value=&quot;5&quot;/&gt;&lt;property id=&quot;20300&quot; value=&quot;Slide 51&quot;/&gt;&lt;property id=&quot;20307&quot; value=&quot;437&quot;/&gt;&lt;/object&gt;&lt;object type=&quot;3&quot; unique_id=&quot;10800&quot;&gt;&lt;property id=&quot;20148&quot; value=&quot;5&quot;/&gt;&lt;property id=&quot;20300&quot; value=&quot;Slide 52&quot;/&gt;&lt;property id=&quot;20307&quot; value=&quot;441&quot;/&gt;&lt;/object&gt;&lt;object type=&quot;3&quot; unique_id=&quot;10801&quot;&gt;&lt;property id=&quot;20148&quot; value=&quot;5&quot;/&gt;&lt;property id=&quot;20300&quot; value=&quot;Slide 53&quot;/&gt;&lt;property id=&quot;20307&quot; value=&quot;439&quot;/&gt;&lt;/object&gt;&lt;object type=&quot;3&quot; unique_id=&quot;10802&quot;&gt;&lt;property id=&quot;20148&quot; value=&quot;5&quot;/&gt;&lt;property id=&quot;20300&quot; value=&quot;Slide 54&quot;/&gt;&lt;property id=&quot;20307&quot; value=&quot;38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1058</Words>
  <Application>Microsoft Office PowerPoint</Application>
  <PresentationFormat>On-screen Show (4:3)</PresentationFormat>
  <Paragraphs>156</Paragraphs>
  <Slides>54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Times New Roman</vt:lpstr>
      <vt:lpstr>.VnTime</vt:lpstr>
      <vt:lpstr>.VnArial Narrow</vt:lpstr>
      <vt:lpstr>.VnBahamasB</vt:lpstr>
      <vt:lpstr>Default Design</vt:lpstr>
      <vt:lpstr>Bitmap Image</vt:lpstr>
      <vt:lpstr>MS_ClipArt_Gallery</vt:lpstr>
      <vt:lpstr>Microsoft Clip Gallery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TST Co,.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TST</dc:creator>
  <cp:lastModifiedBy>AutoBVT</cp:lastModifiedBy>
  <cp:revision>327</cp:revision>
  <dcterms:created xsi:type="dcterms:W3CDTF">2012-04-16T00:19:25Z</dcterms:created>
  <dcterms:modified xsi:type="dcterms:W3CDTF">2016-04-26T04:21:28Z</dcterms:modified>
</cp:coreProperties>
</file>